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.xml" ContentType="application/vnd.openxmlformats-officedocument.drawingml.chart+xml"/>
  <Override PartName="/ppt/notesSlides/notesSlide29.xml" ContentType="application/vnd.openxmlformats-officedocument.presentationml.notesSlide+xml"/>
  <Override PartName="/ppt/charts/chart3.xml" ContentType="application/vnd.openxmlformats-officedocument.drawingml.chart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rts/chart4.xml" ContentType="application/vnd.openxmlformats-officedocument.drawingml.chart+xml"/>
  <Override PartName="/ppt/notesSlides/notesSlide32.xml" ContentType="application/vnd.openxmlformats-officedocument.presentationml.notesSlide+xml"/>
  <Override PartName="/ppt/charts/chart5.xml" ContentType="application/vnd.openxmlformats-officedocument.drawingml.chart+xml"/>
  <Override PartName="/ppt/notesSlides/notesSlide33.xml" ContentType="application/vnd.openxmlformats-officedocument.presentationml.notesSlide+xml"/>
  <Override PartName="/ppt/charts/chart6.xml" ContentType="application/vnd.openxmlformats-officedocument.drawingml.chart+xml"/>
  <Override PartName="/ppt/notesSlides/notesSlide34.xml" ContentType="application/vnd.openxmlformats-officedocument.presentationml.notesSlide+xml"/>
  <Override PartName="/ppt/charts/chart7.xml" ContentType="application/vnd.openxmlformats-officedocument.drawingml.chart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charts/chart8.xml" ContentType="application/vnd.openxmlformats-officedocument.drawingml.chart+xml"/>
  <Override PartName="/ppt/notesSlides/notesSlide41.xml" ContentType="application/vnd.openxmlformats-officedocument.presentationml.notesSlide+xml"/>
  <Override PartName="/ppt/charts/chart9.xml" ContentType="application/vnd.openxmlformats-officedocument.drawingml.chart+xml"/>
  <Override PartName="/ppt/notesSlides/notesSlide42.xml" ContentType="application/vnd.openxmlformats-officedocument.presentationml.notesSlide+xml"/>
  <Override PartName="/ppt/charts/chart10.xml" ContentType="application/vnd.openxmlformats-officedocument.drawingml.chart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8"/>
  </p:notesMasterIdLst>
  <p:sldIdLst>
    <p:sldId id="315" r:id="rId2"/>
    <p:sldId id="354" r:id="rId3"/>
    <p:sldId id="531" r:id="rId4"/>
    <p:sldId id="462" r:id="rId5"/>
    <p:sldId id="487" r:id="rId6"/>
    <p:sldId id="279" r:id="rId7"/>
    <p:sldId id="513" r:id="rId8"/>
    <p:sldId id="512" r:id="rId9"/>
    <p:sldId id="519" r:id="rId10"/>
    <p:sldId id="514" r:id="rId11"/>
    <p:sldId id="516" r:id="rId12"/>
    <p:sldId id="518" r:id="rId13"/>
    <p:sldId id="343" r:id="rId14"/>
    <p:sldId id="325" r:id="rId15"/>
    <p:sldId id="326" r:id="rId16"/>
    <p:sldId id="482" r:id="rId17"/>
    <p:sldId id="389" r:id="rId18"/>
    <p:sldId id="464" r:id="rId19"/>
    <p:sldId id="330" r:id="rId20"/>
    <p:sldId id="395" r:id="rId21"/>
    <p:sldId id="486" r:id="rId22"/>
    <p:sldId id="332" r:id="rId23"/>
    <p:sldId id="532" r:id="rId24"/>
    <p:sldId id="541" r:id="rId25"/>
    <p:sldId id="416" r:id="rId26"/>
    <p:sldId id="496" r:id="rId27"/>
    <p:sldId id="497" r:id="rId28"/>
    <p:sldId id="492" r:id="rId29"/>
    <p:sldId id="520" r:id="rId30"/>
    <p:sldId id="493" r:id="rId31"/>
    <p:sldId id="521" r:id="rId32"/>
    <p:sldId id="534" r:id="rId33"/>
    <p:sldId id="495" r:id="rId34"/>
    <p:sldId id="539" r:id="rId35"/>
    <p:sldId id="407" r:id="rId36"/>
    <p:sldId id="335" r:id="rId37"/>
    <p:sldId id="336" r:id="rId38"/>
    <p:sldId id="337" r:id="rId39"/>
    <p:sldId id="507" r:id="rId40"/>
    <p:sldId id="523" r:id="rId41"/>
    <p:sldId id="477" r:id="rId42"/>
    <p:sldId id="524" r:id="rId43"/>
    <p:sldId id="479" r:id="rId44"/>
    <p:sldId id="536" r:id="rId45"/>
    <p:sldId id="342" r:id="rId46"/>
    <p:sldId id="446" r:id="rId47"/>
    <p:sldId id="525" r:id="rId48"/>
    <p:sldId id="538" r:id="rId49"/>
    <p:sldId id="511" r:id="rId50"/>
    <p:sldId id="430" r:id="rId51"/>
    <p:sldId id="474" r:id="rId52"/>
    <p:sldId id="503" r:id="rId53"/>
    <p:sldId id="456" r:id="rId54"/>
    <p:sldId id="457" r:id="rId55"/>
    <p:sldId id="433" r:id="rId56"/>
    <p:sldId id="445" r:id="rId57"/>
  </p:sldIdLst>
  <p:sldSz cx="9144000" cy="6858000" type="screen4x3"/>
  <p:notesSz cx="7099300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8585"/>
    <a:srgbClr val="56574B"/>
    <a:srgbClr val="35362E"/>
    <a:srgbClr val="FC60DB"/>
    <a:srgbClr val="256EFF"/>
    <a:srgbClr val="F68D36"/>
    <a:srgbClr val="1199FF"/>
    <a:srgbClr val="25FF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62" autoAdjust="0"/>
    <p:restoredTop sz="75035" autoAdjust="0"/>
  </p:normalViewPr>
  <p:slideViewPr>
    <p:cSldViewPr>
      <p:cViewPr>
        <p:scale>
          <a:sx n="70" d="100"/>
          <a:sy n="70" d="100"/>
        </p:scale>
        <p:origin x="-20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E:\01.documents\01.All_Computer_Science\12.V3VEE\80.My%20docs\Thesis_Proposal\Data\mem_trace_final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lxia\workspace\lei_thesis\xcord_results\xcord_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ygwin\home\lxia\lei_thesis\xcord_results\xcord_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ygwin\home\lxia\lei_thesis\xcord_results\xcord_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lxia\workspace\lei_thesis\xcord_results\xcord_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lxia\workspace\lei_thesis\xcord_results\xcord_dat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ygwin\home\lxia\lei_thesis\xcord_results\xcord_dat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ygwin\home\lxia\lei_thesis\xcord_results\xcord_dat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lxia\workspace\lei_thesis\xcord_results\xcord_dat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\home\lxia\workspace\lei_thesis\xcord_results\xcord_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065384405074388"/>
          <c:y val="2.9026195255004911E-2"/>
          <c:w val="0.84771093066491854"/>
          <c:h val="0.698744333094726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Sheet2!$G$6</c:f>
              <c:strCache>
                <c:ptCount val="1"/>
                <c:pt idx="0">
                  <c:v>Total Memory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Sheet2!$F$7:$F$31</c:f>
              <c:strCache>
                <c:ptCount val="25"/>
                <c:pt idx="0">
                  <c:v>Moldy.water.2</c:v>
                </c:pt>
                <c:pt idx="1">
                  <c:v>Moldy.water.4</c:v>
                </c:pt>
                <c:pt idx="2">
                  <c:v>Moldy.water.8</c:v>
                </c:pt>
                <c:pt idx="3">
                  <c:v>Moldy.water.12</c:v>
                </c:pt>
                <c:pt idx="5">
                  <c:v>Moldy.quartz.2</c:v>
                </c:pt>
                <c:pt idx="6">
                  <c:v>Moldy.quartz.4</c:v>
                </c:pt>
                <c:pt idx="7">
                  <c:v>Moldy.quartz.8</c:v>
                </c:pt>
                <c:pt idx="8">
                  <c:v>Moldy.quartz.12</c:v>
                </c:pt>
                <c:pt idx="10">
                  <c:v>Lammps.2</c:v>
                </c:pt>
                <c:pt idx="11">
                  <c:v>Lammps.4</c:v>
                </c:pt>
                <c:pt idx="12">
                  <c:v>Lammps.8</c:v>
                </c:pt>
                <c:pt idx="13">
                  <c:v>Lammps.12</c:v>
                </c:pt>
                <c:pt idx="15">
                  <c:v>HPCC.12</c:v>
                </c:pt>
                <c:pt idx="17">
                  <c:v>NPB.bt.B.4</c:v>
                </c:pt>
                <c:pt idx="18">
                  <c:v>NPB.cg.B.4</c:v>
                </c:pt>
                <c:pt idx="19">
                  <c:v>NPB.cg.C.4</c:v>
                </c:pt>
                <c:pt idx="20">
                  <c:v>NPB.ep.C.4</c:v>
                </c:pt>
                <c:pt idx="21">
                  <c:v>NPB.ep.D.4</c:v>
                </c:pt>
                <c:pt idx="22">
                  <c:v>NPB.lu.C.4</c:v>
                </c:pt>
                <c:pt idx="23">
                  <c:v>NPB.sp.B.4</c:v>
                </c:pt>
                <c:pt idx="24">
                  <c:v>NPB.sp.C.4</c:v>
                </c:pt>
              </c:strCache>
            </c:strRef>
          </c:cat>
          <c:val>
            <c:numRef>
              <c:f>Sheet2!$G$7:$G$31</c:f>
              <c:numCache>
                <c:formatCode>0_);[Red]\(0\)</c:formatCode>
                <c:ptCount val="25"/>
                <c:pt idx="0">
                  <c:v>7454</c:v>
                </c:pt>
                <c:pt idx="1">
                  <c:v>41292.833333333336</c:v>
                </c:pt>
                <c:pt idx="2">
                  <c:v>342161.625</c:v>
                </c:pt>
                <c:pt idx="3">
                  <c:v>1362968.5</c:v>
                </c:pt>
                <c:pt idx="5">
                  <c:v>7454</c:v>
                </c:pt>
                <c:pt idx="6">
                  <c:v>41292.833333333336</c:v>
                </c:pt>
                <c:pt idx="7">
                  <c:v>342161.625</c:v>
                </c:pt>
                <c:pt idx="8">
                  <c:v>1362968.5</c:v>
                </c:pt>
                <c:pt idx="10" formatCode="0_ ">
                  <c:v>51611</c:v>
                </c:pt>
                <c:pt idx="11" formatCode="0_ ">
                  <c:v>71268.068965517246</c:v>
                </c:pt>
                <c:pt idx="12" formatCode="0_ ">
                  <c:v>98205.150000000023</c:v>
                </c:pt>
                <c:pt idx="13" formatCode="0_ ">
                  <c:v>123779</c:v>
                </c:pt>
                <c:pt idx="15">
                  <c:v>708287.55</c:v>
                </c:pt>
                <c:pt idx="17">
                  <c:v>319212.16666666669</c:v>
                </c:pt>
                <c:pt idx="18">
                  <c:v>140774</c:v>
                </c:pt>
                <c:pt idx="19">
                  <c:v>316268</c:v>
                </c:pt>
                <c:pt idx="20">
                  <c:v>13552</c:v>
                </c:pt>
                <c:pt idx="21">
                  <c:v>13552</c:v>
                </c:pt>
                <c:pt idx="22">
                  <c:v>201282.57142857125</c:v>
                </c:pt>
                <c:pt idx="23">
                  <c:v>126673</c:v>
                </c:pt>
                <c:pt idx="24">
                  <c:v>391234</c:v>
                </c:pt>
              </c:numCache>
            </c:numRef>
          </c:val>
        </c:ser>
        <c:ser>
          <c:idx val="1"/>
          <c:order val="1"/>
          <c:tx>
            <c:strRef>
              <c:f>Sheet2!$H$6</c:f>
              <c:strCache>
                <c:ptCount val="1"/>
                <c:pt idx="0">
                  <c:v>Intra-node Distinct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prstClr val="black"/>
              </a:solidFill>
            </a:ln>
          </c:spPr>
          <c:invertIfNegative val="0"/>
          <c:cat>
            <c:strRef>
              <c:f>Sheet2!$F$7:$F$31</c:f>
              <c:strCache>
                <c:ptCount val="25"/>
                <c:pt idx="0">
                  <c:v>Moldy.water.2</c:v>
                </c:pt>
                <c:pt idx="1">
                  <c:v>Moldy.water.4</c:v>
                </c:pt>
                <c:pt idx="2">
                  <c:v>Moldy.water.8</c:v>
                </c:pt>
                <c:pt idx="3">
                  <c:v>Moldy.water.12</c:v>
                </c:pt>
                <c:pt idx="5">
                  <c:v>Moldy.quartz.2</c:v>
                </c:pt>
                <c:pt idx="6">
                  <c:v>Moldy.quartz.4</c:v>
                </c:pt>
                <c:pt idx="7">
                  <c:v>Moldy.quartz.8</c:v>
                </c:pt>
                <c:pt idx="8">
                  <c:v>Moldy.quartz.12</c:v>
                </c:pt>
                <c:pt idx="10">
                  <c:v>Lammps.2</c:v>
                </c:pt>
                <c:pt idx="11">
                  <c:v>Lammps.4</c:v>
                </c:pt>
                <c:pt idx="12">
                  <c:v>Lammps.8</c:v>
                </c:pt>
                <c:pt idx="13">
                  <c:v>Lammps.12</c:v>
                </c:pt>
                <c:pt idx="15">
                  <c:v>HPCC.12</c:v>
                </c:pt>
                <c:pt idx="17">
                  <c:v>NPB.bt.B.4</c:v>
                </c:pt>
                <c:pt idx="18">
                  <c:v>NPB.cg.B.4</c:v>
                </c:pt>
                <c:pt idx="19">
                  <c:v>NPB.cg.C.4</c:v>
                </c:pt>
                <c:pt idx="20">
                  <c:v>NPB.ep.C.4</c:v>
                </c:pt>
                <c:pt idx="21">
                  <c:v>NPB.ep.D.4</c:v>
                </c:pt>
                <c:pt idx="22">
                  <c:v>NPB.lu.C.4</c:v>
                </c:pt>
                <c:pt idx="23">
                  <c:v>NPB.sp.B.4</c:v>
                </c:pt>
                <c:pt idx="24">
                  <c:v>NPB.sp.C.4</c:v>
                </c:pt>
              </c:strCache>
            </c:strRef>
          </c:cat>
          <c:val>
            <c:numRef>
              <c:f>Sheet2!$H$7:$H$31</c:f>
              <c:numCache>
                <c:formatCode>0_);[Red]\(0\)</c:formatCode>
                <c:ptCount val="25"/>
                <c:pt idx="0">
                  <c:v>4968</c:v>
                </c:pt>
                <c:pt idx="1">
                  <c:v>33471.666666666577</c:v>
                </c:pt>
                <c:pt idx="2">
                  <c:v>297246.5</c:v>
                </c:pt>
                <c:pt idx="3">
                  <c:v>1216696.7000000002</c:v>
                </c:pt>
                <c:pt idx="5">
                  <c:v>4968</c:v>
                </c:pt>
                <c:pt idx="6">
                  <c:v>33471.666666666577</c:v>
                </c:pt>
                <c:pt idx="7">
                  <c:v>297246.5</c:v>
                </c:pt>
                <c:pt idx="8">
                  <c:v>1216696.7000000002</c:v>
                </c:pt>
                <c:pt idx="10" formatCode="0_ ">
                  <c:v>32230.1875</c:v>
                </c:pt>
                <c:pt idx="11" formatCode="0_ ">
                  <c:v>40402.724137930985</c:v>
                </c:pt>
                <c:pt idx="12" formatCode="0_ ">
                  <c:v>54696.6</c:v>
                </c:pt>
                <c:pt idx="13" formatCode="0_ ">
                  <c:v>62513.333333333336</c:v>
                </c:pt>
                <c:pt idx="15">
                  <c:v>628840.80000000005</c:v>
                </c:pt>
                <c:pt idx="17">
                  <c:v>264911.55555555556</c:v>
                </c:pt>
                <c:pt idx="18">
                  <c:v>107862.72727272713</c:v>
                </c:pt>
                <c:pt idx="19">
                  <c:v>271082.34615384589</c:v>
                </c:pt>
                <c:pt idx="20">
                  <c:v>5377</c:v>
                </c:pt>
                <c:pt idx="21">
                  <c:v>5375</c:v>
                </c:pt>
                <c:pt idx="22">
                  <c:v>188585</c:v>
                </c:pt>
                <c:pt idx="23">
                  <c:v>89889.2</c:v>
                </c:pt>
                <c:pt idx="24">
                  <c:v>326826.97674418555</c:v>
                </c:pt>
              </c:numCache>
            </c:numRef>
          </c:val>
        </c:ser>
        <c:ser>
          <c:idx val="2"/>
          <c:order val="2"/>
          <c:tx>
            <c:strRef>
              <c:f>Sheet2!$I$6</c:f>
              <c:strCache>
                <c:ptCount val="1"/>
                <c:pt idx="0">
                  <c:v>Inter/Intra Distinct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solidFill>
                <a:prstClr val="black"/>
              </a:solidFill>
            </a:ln>
          </c:spPr>
          <c:invertIfNegative val="0"/>
          <c:cat>
            <c:strRef>
              <c:f>Sheet2!$F$7:$F$31</c:f>
              <c:strCache>
                <c:ptCount val="25"/>
                <c:pt idx="0">
                  <c:v>Moldy.water.2</c:v>
                </c:pt>
                <c:pt idx="1">
                  <c:v>Moldy.water.4</c:v>
                </c:pt>
                <c:pt idx="2">
                  <c:v>Moldy.water.8</c:v>
                </c:pt>
                <c:pt idx="3">
                  <c:v>Moldy.water.12</c:v>
                </c:pt>
                <c:pt idx="5">
                  <c:v>Moldy.quartz.2</c:v>
                </c:pt>
                <c:pt idx="6">
                  <c:v>Moldy.quartz.4</c:v>
                </c:pt>
                <c:pt idx="7">
                  <c:v>Moldy.quartz.8</c:v>
                </c:pt>
                <c:pt idx="8">
                  <c:v>Moldy.quartz.12</c:v>
                </c:pt>
                <c:pt idx="10">
                  <c:v>Lammps.2</c:v>
                </c:pt>
                <c:pt idx="11">
                  <c:v>Lammps.4</c:v>
                </c:pt>
                <c:pt idx="12">
                  <c:v>Lammps.8</c:v>
                </c:pt>
                <c:pt idx="13">
                  <c:v>Lammps.12</c:v>
                </c:pt>
                <c:pt idx="15">
                  <c:v>HPCC.12</c:v>
                </c:pt>
                <c:pt idx="17">
                  <c:v>NPB.bt.B.4</c:v>
                </c:pt>
                <c:pt idx="18">
                  <c:v>NPB.cg.B.4</c:v>
                </c:pt>
                <c:pt idx="19">
                  <c:v>NPB.cg.C.4</c:v>
                </c:pt>
                <c:pt idx="20">
                  <c:v>NPB.ep.C.4</c:v>
                </c:pt>
                <c:pt idx="21">
                  <c:v>NPB.ep.D.4</c:v>
                </c:pt>
                <c:pt idx="22">
                  <c:v>NPB.lu.C.4</c:v>
                </c:pt>
                <c:pt idx="23">
                  <c:v>NPB.sp.B.4</c:v>
                </c:pt>
                <c:pt idx="24">
                  <c:v>NPB.sp.C.4</c:v>
                </c:pt>
              </c:strCache>
            </c:strRef>
          </c:cat>
          <c:val>
            <c:numRef>
              <c:f>Sheet2!$I$7:$I$31</c:f>
              <c:numCache>
                <c:formatCode>0_);[Red]\(0\)</c:formatCode>
                <c:ptCount val="25"/>
                <c:pt idx="0">
                  <c:v>2935.3333333333644</c:v>
                </c:pt>
                <c:pt idx="1">
                  <c:v>10408.166666666652</c:v>
                </c:pt>
                <c:pt idx="2">
                  <c:v>56385.124999999993</c:v>
                </c:pt>
                <c:pt idx="3">
                  <c:v>156552.79999999999</c:v>
                </c:pt>
                <c:pt idx="5">
                  <c:v>2935.3333333333644</c:v>
                </c:pt>
                <c:pt idx="6">
                  <c:v>10408.166666666652</c:v>
                </c:pt>
                <c:pt idx="7">
                  <c:v>56385.124999999993</c:v>
                </c:pt>
                <c:pt idx="8">
                  <c:v>156552.79999999999</c:v>
                </c:pt>
                <c:pt idx="10" formatCode="0_ ">
                  <c:v>29753</c:v>
                </c:pt>
                <c:pt idx="11" formatCode="0_ ">
                  <c:v>34285.689655172413</c:v>
                </c:pt>
                <c:pt idx="12" formatCode="0_ ">
                  <c:v>41462.850000000013</c:v>
                </c:pt>
                <c:pt idx="13" formatCode="0_ ">
                  <c:v>43337.066666666586</c:v>
                </c:pt>
                <c:pt idx="15">
                  <c:v>515352.35</c:v>
                </c:pt>
                <c:pt idx="17">
                  <c:v>259693.16666666701</c:v>
                </c:pt>
                <c:pt idx="18">
                  <c:v>103583.18181818217</c:v>
                </c:pt>
                <c:pt idx="19">
                  <c:v>266830.88461538462</c:v>
                </c:pt>
                <c:pt idx="20">
                  <c:v>2273</c:v>
                </c:pt>
                <c:pt idx="21">
                  <c:v>2275.0645161290317</c:v>
                </c:pt>
                <c:pt idx="22">
                  <c:v>185398.64285714304</c:v>
                </c:pt>
                <c:pt idx="23">
                  <c:v>85616.85</c:v>
                </c:pt>
                <c:pt idx="24">
                  <c:v>322113.30232557986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147264"/>
        <c:axId val="89148800"/>
      </c:barChart>
      <c:catAx>
        <c:axId val="89147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3720000" vert="horz"/>
          <a:lstStyle/>
          <a:p>
            <a:pPr>
              <a:defRPr sz="1200"/>
            </a:pPr>
            <a:endParaRPr lang="en-US"/>
          </a:p>
        </c:txPr>
        <c:crossAx val="89148800"/>
        <c:crosses val="autoZero"/>
        <c:auto val="1"/>
        <c:lblAlgn val="ctr"/>
        <c:lblOffset val="100"/>
        <c:noMultiLvlLbl val="0"/>
      </c:catAx>
      <c:valAx>
        <c:axId val="89148800"/>
        <c:scaling>
          <c:logBase val="2"/>
          <c:orientation val="minMax"/>
          <c:min val="2048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altLang="zh-CN" sz="1800"/>
                  <a:t>#</a:t>
                </a:r>
                <a:r>
                  <a:rPr lang="en-US" altLang="zh-CN" sz="1800" baseline="0"/>
                  <a:t> of memory pages</a:t>
                </a:r>
                <a:endParaRPr lang="zh-CN" altLang="en-US" sz="1800"/>
              </a:p>
            </c:rich>
          </c:tx>
          <c:layout>
            <c:manualLayout>
              <c:xMode val="edge"/>
              <c:yMode val="edge"/>
              <c:x val="1.023391812865497E-2"/>
              <c:y val="0.22823557381414281"/>
            </c:manualLayout>
          </c:layout>
          <c:overlay val="0"/>
        </c:title>
        <c:numFmt formatCode="0_);[Red]\(0\)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9147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32787620297465"/>
          <c:y val="1.3773694954797302E-3"/>
          <c:w val="0.26916918197725342"/>
          <c:h val="0.15280067074949014"/>
        </c:manualLayout>
      </c:layout>
      <c:overlay val="0"/>
      <c:spPr>
        <a:solidFill>
          <a:srgbClr val="4BACC6">
            <a:lumMod val="20000"/>
            <a:lumOff val="80000"/>
          </a:srgbClr>
        </a:solidFill>
        <a:ln>
          <a:solidFill>
            <a:sysClr val="windowText" lastClr="000000"/>
          </a:solidFill>
        </a:ln>
      </c:spPr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116734807187623"/>
          <c:y val="3.5664156110920914E-2"/>
          <c:w val="0.68513716434484151"/>
          <c:h val="0.802109437407282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xcord_ckpt!$C$127</c:f>
              <c:strCache>
                <c:ptCount val="1"/>
                <c:pt idx="0">
                  <c:v>Raw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solidFill>
                <a:srgbClr val="1F497D">
                  <a:lumMod val="50000"/>
                </a:srgbClr>
              </a:solidFill>
            </a:ln>
          </c:spPr>
          <c:invertIfNegative val="0"/>
          <c:cat>
            <c:numRef>
              <c:f>xcord_ckpt!$B$128:$B$133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  <c:pt idx="5">
                  <c:v>16</c:v>
                </c:pt>
              </c:numCache>
            </c:numRef>
          </c:cat>
          <c:val>
            <c:numRef>
              <c:f>xcord_ckpt!$C$128:$C$133</c:f>
              <c:numCache>
                <c:formatCode>0.0%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ser>
          <c:idx val="2"/>
          <c:order val="1"/>
          <c:tx>
            <c:strRef>
              <c:f>xcord_ckpt!$E$127</c:f>
              <c:strCache>
                <c:ptCount val="1"/>
                <c:pt idx="0">
                  <c:v>ConCORD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rgbClr val="1F497D">
                  <a:lumMod val="50000"/>
                </a:srgbClr>
              </a:solidFill>
            </a:ln>
          </c:spPr>
          <c:invertIfNegative val="0"/>
          <c:cat>
            <c:numRef>
              <c:f>xcord_ckpt!$B$128:$B$133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  <c:pt idx="5">
                  <c:v>16</c:v>
                </c:pt>
              </c:numCache>
            </c:numRef>
          </c:cat>
          <c:val>
            <c:numRef>
              <c:f>xcord_ckpt!$E$128:$E$133</c:f>
              <c:numCache>
                <c:formatCode>0.0%</c:formatCode>
                <c:ptCount val="6"/>
                <c:pt idx="0">
                  <c:v>1.0022776552264199</c:v>
                </c:pt>
                <c:pt idx="1">
                  <c:v>1.0081345079870139</c:v>
                </c:pt>
                <c:pt idx="2">
                  <c:v>1.0083576163273971</c:v>
                </c:pt>
                <c:pt idx="3">
                  <c:v>1.0071605415617149</c:v>
                </c:pt>
                <c:pt idx="4">
                  <c:v>1.0099147956626242</c:v>
                </c:pt>
                <c:pt idx="5">
                  <c:v>1.0078456265710181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1"/>
        <c:axId val="92881664"/>
        <c:axId val="92883584"/>
      </c:barChart>
      <c:catAx>
        <c:axId val="928816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altLang="zh-CN" sz="1800" dirty="0"/>
                  <a:t>Number of Nodes </a:t>
                </a:r>
                <a:r>
                  <a:rPr lang="en-US" altLang="zh-CN" sz="1800" dirty="0" smtClean="0"/>
                  <a:t>(1VM/Node</a:t>
                </a:r>
                <a:r>
                  <a:rPr lang="en-US" altLang="zh-CN" sz="1800" baseline="0" dirty="0" smtClean="0"/>
                  <a:t>)</a:t>
                </a:r>
                <a:endParaRPr lang="zh-CN" altLang="en-US" sz="1800" dirty="0"/>
              </a:p>
            </c:rich>
          </c:tx>
          <c:layout>
            <c:manualLayout>
              <c:xMode val="edge"/>
              <c:yMode val="edge"/>
              <c:x val="0.25253381788814899"/>
              <c:y val="0.9401943715368928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2883584"/>
        <c:crosses val="autoZero"/>
        <c:auto val="1"/>
        <c:lblAlgn val="ctr"/>
        <c:lblOffset val="100"/>
        <c:noMultiLvlLbl val="0"/>
      </c:catAx>
      <c:valAx>
        <c:axId val="92883584"/>
        <c:scaling>
          <c:orientation val="minMax"/>
          <c:max val="1.1000000000000001"/>
          <c:min val="0.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altLang="zh-CN" sz="1800"/>
                  <a:t>Compression</a:t>
                </a:r>
                <a:r>
                  <a:rPr lang="en-US" altLang="zh-CN" sz="1800" baseline="0"/>
                  <a:t> Ratio</a:t>
                </a:r>
                <a:endParaRPr lang="zh-CN" altLang="en-US" sz="1800"/>
              </a:p>
            </c:rich>
          </c:tx>
          <c:layout>
            <c:manualLayout>
              <c:xMode val="edge"/>
              <c:yMode val="edge"/>
              <c:x val="6.679790026246738E-3"/>
              <c:y val="0.25809798775153076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2881664"/>
        <c:crosses val="autoZero"/>
        <c:crossBetween val="between"/>
        <c:majorUnit val="0.1"/>
      </c:valAx>
    </c:plotArea>
    <c:legend>
      <c:legendPos val="r"/>
      <c:layout>
        <c:manualLayout>
          <c:xMode val="edge"/>
          <c:yMode val="edge"/>
          <c:x val="0.86047693691066351"/>
          <c:y val="0.43497831792765101"/>
          <c:w val="0.13026380383007691"/>
          <c:h val="0.11071969264711475"/>
        </c:manualLayout>
      </c:layout>
      <c:overlay val="0"/>
      <c:spPr>
        <a:solidFill>
          <a:srgbClr val="9BBB59">
            <a:lumMod val="40000"/>
            <a:lumOff val="60000"/>
          </a:srgbClr>
        </a:solidFill>
        <a:ln>
          <a:solidFill>
            <a:srgbClr val="1F497D">
              <a:lumMod val="50000"/>
            </a:srgbClr>
          </a:solidFill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87765562323588"/>
          <c:y val="3.6857043624627855E-2"/>
          <c:w val="0.80179146238795618"/>
          <c:h val="0.819360720233409"/>
        </c:manualLayout>
      </c:layout>
      <c:lineChart>
        <c:grouping val="standard"/>
        <c:varyColors val="0"/>
        <c:ser>
          <c:idx val="0"/>
          <c:order val="0"/>
          <c:tx>
            <c:strRef>
              <c:f>'content-aware-command'!$D$71</c:f>
              <c:strCache>
                <c:ptCount val="1"/>
                <c:pt idx="0">
                  <c:v>Interactive-mode</c:v>
                </c:pt>
              </c:strCache>
            </c:strRef>
          </c:tx>
          <c:cat>
            <c:numRef>
              <c:f>'content-aware-command'!$C$72:$C$77</c:f>
              <c:numCache>
                <c:formatCode>General</c:formatCode>
                <c:ptCount val="6"/>
                <c:pt idx="0">
                  <c:v>256</c:v>
                </c:pt>
                <c:pt idx="1">
                  <c:v>512</c:v>
                </c:pt>
                <c:pt idx="2">
                  <c:v>1024</c:v>
                </c:pt>
                <c:pt idx="3">
                  <c:v>2048</c:v>
                </c:pt>
                <c:pt idx="4">
                  <c:v>4096</c:v>
                </c:pt>
                <c:pt idx="5">
                  <c:v>8192</c:v>
                </c:pt>
              </c:numCache>
            </c:numRef>
          </c:cat>
          <c:val>
            <c:numRef>
              <c:f>'content-aware-command'!$D$72:$D$77</c:f>
              <c:numCache>
                <c:formatCode>0_ </c:formatCode>
                <c:ptCount val="6"/>
                <c:pt idx="0">
                  <c:v>298</c:v>
                </c:pt>
                <c:pt idx="1">
                  <c:v>473</c:v>
                </c:pt>
                <c:pt idx="2">
                  <c:v>713</c:v>
                </c:pt>
                <c:pt idx="3">
                  <c:v>1245</c:v>
                </c:pt>
                <c:pt idx="4">
                  <c:v>2308</c:v>
                </c:pt>
                <c:pt idx="5">
                  <c:v>4219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855872"/>
        <c:axId val="89866240"/>
      </c:lineChart>
      <c:catAx>
        <c:axId val="898558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altLang="zh-CN" sz="1600" dirty="0"/>
                  <a:t>Memory Size per </a:t>
                </a:r>
                <a:r>
                  <a:rPr lang="en-US" altLang="zh-CN" sz="1600" dirty="0" smtClean="0"/>
                  <a:t>process (6process, 6nodes)</a:t>
                </a:r>
                <a:endParaRPr lang="zh-CN" altLang="en-US" sz="1600" dirty="0"/>
              </a:p>
            </c:rich>
          </c:tx>
          <c:layout>
            <c:manualLayout>
              <c:xMode val="edge"/>
              <c:yMode val="edge"/>
              <c:x val="0.25537376813747348"/>
              <c:y val="0.9377513227513227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9866240"/>
        <c:crosses val="autoZero"/>
        <c:auto val="1"/>
        <c:lblAlgn val="ctr"/>
        <c:lblOffset val="100"/>
        <c:noMultiLvlLbl val="0"/>
      </c:catAx>
      <c:valAx>
        <c:axId val="898662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altLang="zh-CN" sz="2000" dirty="0" smtClean="0"/>
                  <a:t>Service </a:t>
                </a:r>
                <a:r>
                  <a:rPr lang="en-US" altLang="zh-CN" sz="2000" baseline="0" dirty="0" smtClean="0"/>
                  <a:t>Time </a:t>
                </a:r>
                <a:r>
                  <a:rPr lang="en-US" altLang="zh-CN" sz="2000" baseline="0" dirty="0"/>
                  <a:t>(</a:t>
                </a:r>
                <a:r>
                  <a:rPr lang="en-US" altLang="zh-CN" sz="2000" baseline="0" dirty="0" err="1"/>
                  <a:t>ms</a:t>
                </a:r>
                <a:r>
                  <a:rPr lang="en-US" altLang="zh-CN" sz="2000" baseline="0" dirty="0"/>
                  <a:t>)</a:t>
                </a:r>
                <a:endParaRPr lang="zh-CN" altLang="en-US" sz="2000" dirty="0"/>
              </a:p>
            </c:rich>
          </c:tx>
          <c:layout>
            <c:manualLayout>
              <c:xMode val="edge"/>
              <c:yMode val="edge"/>
              <c:x val="6.0812952962207038E-3"/>
              <c:y val="0.26295168738586855"/>
            </c:manualLayout>
          </c:layout>
          <c:overlay val="0"/>
        </c:title>
        <c:numFmt formatCode="0_ 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98558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30476478901707"/>
          <c:y val="3.3567708798305014E-2"/>
          <c:w val="0.81110559257016068"/>
          <c:h val="0.81032733408323965"/>
        </c:manualLayout>
      </c:layout>
      <c:lineChart>
        <c:grouping val="standard"/>
        <c:varyColors val="0"/>
        <c:ser>
          <c:idx val="1"/>
          <c:order val="0"/>
          <c:tx>
            <c:strRef>
              <c:f>'content-aware-command'!$C$59</c:f>
              <c:strCache>
                <c:ptCount val="1"/>
                <c:pt idx="0">
                  <c:v>Interactive-mode</c:v>
                </c:pt>
              </c:strCache>
            </c:strRef>
          </c:tx>
          <c:cat>
            <c:numRef>
              <c:f>'content-aware-command'!$B$60:$B$64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</c:numCache>
            </c:numRef>
          </c:cat>
          <c:val>
            <c:numRef>
              <c:f>'content-aware-command'!$C$60:$C$64</c:f>
              <c:numCache>
                <c:formatCode>0_ </c:formatCode>
                <c:ptCount val="5"/>
                <c:pt idx="0">
                  <c:v>645</c:v>
                </c:pt>
                <c:pt idx="1">
                  <c:v>687</c:v>
                </c:pt>
                <c:pt idx="2">
                  <c:v>705</c:v>
                </c:pt>
                <c:pt idx="3">
                  <c:v>726</c:v>
                </c:pt>
                <c:pt idx="4">
                  <c:v>735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893120"/>
        <c:axId val="89911680"/>
      </c:lineChart>
      <c:catAx>
        <c:axId val="898931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altLang="en-US" sz="1600" dirty="0"/>
                  <a:t>Number of </a:t>
                </a:r>
                <a:r>
                  <a:rPr lang="en-US" altLang="en-US" sz="1600" dirty="0" smtClean="0"/>
                  <a:t>Nodes (1process/node, </a:t>
                </a:r>
                <a:r>
                  <a:rPr lang="en-US" altLang="en-US" sz="1600" baseline="0" dirty="0" smtClean="0"/>
                  <a:t>1GB/process</a:t>
                </a:r>
                <a:r>
                  <a:rPr lang="en-US" altLang="en-US" sz="1600" dirty="0" smtClean="0"/>
                  <a:t>)</a:t>
                </a:r>
                <a:endParaRPr lang="en-US" altLang="en-US" sz="1600" dirty="0"/>
              </a:p>
            </c:rich>
          </c:tx>
          <c:layout>
            <c:manualLayout>
              <c:xMode val="edge"/>
              <c:yMode val="edge"/>
              <c:x val="0.22973927484728127"/>
              <c:y val="0.9281805399325084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89911680"/>
        <c:crosses val="autoZero"/>
        <c:auto val="1"/>
        <c:lblAlgn val="ctr"/>
        <c:lblOffset val="100"/>
        <c:noMultiLvlLbl val="0"/>
      </c:catAx>
      <c:valAx>
        <c:axId val="89911680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altLang="en-US" sz="2000" baseline="0" dirty="0" smtClean="0"/>
                  <a:t>Service  </a:t>
                </a:r>
                <a:r>
                  <a:rPr lang="en-US" altLang="en-US" sz="2000" dirty="0"/>
                  <a:t>Time (</a:t>
                </a:r>
                <a:r>
                  <a:rPr lang="en-US" altLang="en-US" sz="2000" dirty="0" err="1"/>
                  <a:t>ms</a:t>
                </a:r>
                <a:r>
                  <a:rPr lang="en-US" altLang="en-US" sz="2000" dirty="0"/>
                  <a:t>)</a:t>
                </a:r>
              </a:p>
            </c:rich>
          </c:tx>
          <c:layout>
            <c:manualLayout>
              <c:xMode val="edge"/>
              <c:yMode val="edge"/>
              <c:x val="6.8551498176821924E-3"/>
              <c:y val="0.242318523697578"/>
            </c:manualLayout>
          </c:layout>
          <c:overlay val="0"/>
        </c:title>
        <c:numFmt formatCode="0_ 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89893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561878983877001"/>
          <c:y val="3.9769851529752813E-2"/>
          <c:w val="0.74377119707862616"/>
          <c:h val="0.8247034512476996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xcord_ckpt!$D$30</c:f>
              <c:strCache>
                <c:ptCount val="1"/>
                <c:pt idx="0">
                  <c:v>Raw-gzip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c:spPr>
          <c:invertIfNegative val="0"/>
          <c:cat>
            <c:numRef>
              <c:f>xcord_ckpt!$B$31:$B$37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12</c:v>
                </c:pt>
                <c:pt idx="6">
                  <c:v>16</c:v>
                </c:pt>
              </c:numCache>
            </c:numRef>
          </c:cat>
          <c:val>
            <c:numRef>
              <c:f>xcord_ckpt!$D$31:$D$37</c:f>
              <c:numCache>
                <c:formatCode>0.0%</c:formatCode>
                <c:ptCount val="7"/>
                <c:pt idx="0">
                  <c:v>0.79190751445086704</c:v>
                </c:pt>
                <c:pt idx="1">
                  <c:v>0.77515627524326802</c:v>
                </c:pt>
                <c:pt idx="2">
                  <c:v>0.7686854558450219</c:v>
                </c:pt>
                <c:pt idx="3">
                  <c:v>0.7721522121264659</c:v>
                </c:pt>
                <c:pt idx="4">
                  <c:v>0.78651022407587101</c:v>
                </c:pt>
                <c:pt idx="5">
                  <c:v>0.77320695186498201</c:v>
                </c:pt>
                <c:pt idx="6">
                  <c:v>0.76539979872515762</c:v>
                </c:pt>
              </c:numCache>
            </c:numRef>
          </c:val>
        </c:ser>
        <c:ser>
          <c:idx val="2"/>
          <c:order val="1"/>
          <c:tx>
            <c:strRef>
              <c:f>xcord_ckpt!$E$30</c:f>
              <c:strCache>
                <c:ptCount val="1"/>
                <c:pt idx="0">
                  <c:v>ConCORD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solidFill>
                <a:srgbClr val="1F497D">
                  <a:lumMod val="50000"/>
                </a:srgbClr>
              </a:solidFill>
            </a:ln>
          </c:spPr>
          <c:invertIfNegative val="0"/>
          <c:cat>
            <c:numRef>
              <c:f>xcord_ckpt!$B$31:$B$37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12</c:v>
                </c:pt>
                <c:pt idx="6">
                  <c:v>16</c:v>
                </c:pt>
              </c:numCache>
            </c:numRef>
          </c:cat>
          <c:val>
            <c:numRef>
              <c:f>xcord_ckpt!$E$31:$E$37</c:f>
              <c:numCache>
                <c:formatCode>0.0%</c:formatCode>
                <c:ptCount val="7"/>
                <c:pt idx="0">
                  <c:v>0.93352601156069404</c:v>
                </c:pt>
                <c:pt idx="1">
                  <c:v>0.51229696645830003</c:v>
                </c:pt>
                <c:pt idx="2">
                  <c:v>0.30975956917161745</c:v>
                </c:pt>
                <c:pt idx="3">
                  <c:v>0.25818870540467065</c:v>
                </c:pt>
                <c:pt idx="4">
                  <c:v>0.22264775617007201</c:v>
                </c:pt>
                <c:pt idx="5">
                  <c:v>0.17146435645212449</c:v>
                </c:pt>
                <c:pt idx="6">
                  <c:v>0.14454338659565139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930752"/>
        <c:axId val="89977984"/>
      </c:barChart>
      <c:catAx>
        <c:axId val="899307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altLang="en-US" sz="1600" dirty="0"/>
                  <a:t>Number of Nodes (</a:t>
                </a:r>
                <a:r>
                  <a:rPr lang="en-US" altLang="en-US" sz="1600" dirty="0" smtClean="0"/>
                  <a:t>Moldy, 1process/node)</a:t>
                </a:r>
                <a:endParaRPr lang="en-US" altLang="en-US" sz="1600" dirty="0"/>
              </a:p>
            </c:rich>
          </c:tx>
          <c:layout>
            <c:manualLayout>
              <c:xMode val="edge"/>
              <c:yMode val="edge"/>
              <c:x val="0.27410726002999625"/>
              <c:y val="0.9401943040702002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9977984"/>
        <c:crosses val="autoZero"/>
        <c:auto val="1"/>
        <c:lblAlgn val="ctr"/>
        <c:lblOffset val="100"/>
        <c:noMultiLvlLbl val="0"/>
      </c:catAx>
      <c:valAx>
        <c:axId val="89977984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altLang="en-US" sz="1800" dirty="0"/>
                  <a:t>Compression </a:t>
                </a:r>
                <a:r>
                  <a:rPr lang="en-US" altLang="en-US" sz="1800" dirty="0" smtClean="0"/>
                  <a:t>Ratio (%)</a:t>
                </a:r>
                <a:endParaRPr lang="en-US" altLang="en-US" sz="1800" dirty="0"/>
              </a:p>
            </c:rich>
          </c:tx>
          <c:layout>
            <c:manualLayout>
              <c:xMode val="edge"/>
              <c:yMode val="edge"/>
              <c:x val="8.6956521739130436E-3"/>
              <c:y val="0.2691874765654293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9930752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82748430902658909"/>
          <c:y val="2.8574240719910011E-2"/>
          <c:w val="0.15657366198790368"/>
          <c:h val="0.1154705661792276"/>
        </c:manualLayout>
      </c:layout>
      <c:overlay val="0"/>
      <c:spPr>
        <a:solidFill>
          <a:schemeClr val="accent3">
            <a:lumMod val="40000"/>
            <a:lumOff val="60000"/>
          </a:schemeClr>
        </a:solidFill>
        <a:ln>
          <a:solidFill>
            <a:schemeClr val="tx2">
              <a:lumMod val="50000"/>
            </a:schemeClr>
          </a:solidFill>
        </a:ln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561878983877001"/>
          <c:y val="3.9769851529752813E-2"/>
          <c:w val="0.75101752083621132"/>
          <c:h val="0.8247034512476996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xcord_ckpt!$D$30</c:f>
              <c:strCache>
                <c:ptCount val="1"/>
                <c:pt idx="0">
                  <c:v>Raw-gzip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c:spPr>
          <c:invertIfNegative val="0"/>
          <c:cat>
            <c:numRef>
              <c:f>xcord_ckpt!$B$31:$B$37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12</c:v>
                </c:pt>
                <c:pt idx="6">
                  <c:v>16</c:v>
                </c:pt>
              </c:numCache>
            </c:numRef>
          </c:cat>
          <c:val>
            <c:numRef>
              <c:f>xcord_ckpt!$D$31:$D$37</c:f>
              <c:numCache>
                <c:formatCode>0.0%</c:formatCode>
                <c:ptCount val="7"/>
                <c:pt idx="0">
                  <c:v>0.79190751445086704</c:v>
                </c:pt>
                <c:pt idx="1">
                  <c:v>0.77515627524326802</c:v>
                </c:pt>
                <c:pt idx="2">
                  <c:v>0.7686854558450219</c:v>
                </c:pt>
                <c:pt idx="3">
                  <c:v>0.7721522121264659</c:v>
                </c:pt>
                <c:pt idx="4">
                  <c:v>0.78651022407587101</c:v>
                </c:pt>
                <c:pt idx="5">
                  <c:v>0.77320695186498201</c:v>
                </c:pt>
                <c:pt idx="6">
                  <c:v>0.76539979872515762</c:v>
                </c:pt>
              </c:numCache>
            </c:numRef>
          </c:val>
        </c:ser>
        <c:ser>
          <c:idx val="2"/>
          <c:order val="1"/>
          <c:tx>
            <c:strRef>
              <c:f>xcord_ckpt!$E$30</c:f>
              <c:strCache>
                <c:ptCount val="1"/>
                <c:pt idx="0">
                  <c:v>ConCORD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rgbClr val="1F497D">
                  <a:lumMod val="50000"/>
                </a:srgbClr>
              </a:solidFill>
            </a:ln>
          </c:spPr>
          <c:invertIfNegative val="0"/>
          <c:cat>
            <c:numRef>
              <c:f>xcord_ckpt!$B$31:$B$37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12</c:v>
                </c:pt>
                <c:pt idx="6">
                  <c:v>16</c:v>
                </c:pt>
              </c:numCache>
            </c:numRef>
          </c:cat>
          <c:val>
            <c:numRef>
              <c:f>xcord_ckpt!$E$31:$E$37</c:f>
              <c:numCache>
                <c:formatCode>0.0%</c:formatCode>
                <c:ptCount val="7"/>
                <c:pt idx="0">
                  <c:v>0.93352601156069404</c:v>
                </c:pt>
                <c:pt idx="1">
                  <c:v>0.51229696645830003</c:v>
                </c:pt>
                <c:pt idx="2">
                  <c:v>0.30975956917161745</c:v>
                </c:pt>
                <c:pt idx="3">
                  <c:v>0.25818870540467065</c:v>
                </c:pt>
                <c:pt idx="4">
                  <c:v>0.22264775617007201</c:v>
                </c:pt>
                <c:pt idx="5">
                  <c:v>0.17146435645212449</c:v>
                </c:pt>
                <c:pt idx="6">
                  <c:v>0.14454338659565139</c:v>
                </c:pt>
              </c:numCache>
            </c:numRef>
          </c:val>
        </c:ser>
        <c:ser>
          <c:idx val="3"/>
          <c:order val="2"/>
          <c:tx>
            <c:strRef>
              <c:f>xcord_ckpt!$F$30</c:f>
              <c:strCache>
                <c:ptCount val="1"/>
                <c:pt idx="0">
                  <c:v>ConCORD-gzip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c:spPr>
          <c:invertIfNegative val="0"/>
          <c:cat>
            <c:numRef>
              <c:f>xcord_ckpt!$B$31:$B$37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12</c:v>
                </c:pt>
                <c:pt idx="6">
                  <c:v>16</c:v>
                </c:pt>
              </c:numCache>
            </c:numRef>
          </c:cat>
          <c:val>
            <c:numRef>
              <c:f>xcord_ckpt!$F$31:$F$37</c:f>
              <c:numCache>
                <c:formatCode>0.0%</c:formatCode>
                <c:ptCount val="7"/>
                <c:pt idx="0">
                  <c:v>0.78323699421965109</c:v>
                </c:pt>
                <c:pt idx="1">
                  <c:v>0.43156200678539008</c:v>
                </c:pt>
                <c:pt idx="2">
                  <c:v>0.25719998521184145</c:v>
                </c:pt>
                <c:pt idx="3">
                  <c:v>0.21384301783400622</c:v>
                </c:pt>
                <c:pt idx="4">
                  <c:v>0.18752226631122529</c:v>
                </c:pt>
                <c:pt idx="5">
                  <c:v>0.14199580566235626</c:v>
                </c:pt>
                <c:pt idx="6">
                  <c:v>0.1186689352468321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341952"/>
        <c:axId val="91343872"/>
      </c:barChart>
      <c:catAx>
        <c:axId val="913419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altLang="en-US" sz="1600" dirty="0"/>
                  <a:t>Number of Nodes (</a:t>
                </a:r>
                <a:r>
                  <a:rPr lang="en-US" altLang="en-US" sz="1600" dirty="0" smtClean="0"/>
                  <a:t>Moldy, 1process/node)</a:t>
                </a:r>
                <a:endParaRPr lang="en-US" altLang="en-US" sz="1600" dirty="0"/>
              </a:p>
            </c:rich>
          </c:tx>
          <c:layout>
            <c:manualLayout>
              <c:xMode val="edge"/>
              <c:yMode val="edge"/>
              <c:x val="0.27410726002999625"/>
              <c:y val="0.9401943040702002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1343872"/>
        <c:crosses val="autoZero"/>
        <c:auto val="1"/>
        <c:lblAlgn val="ctr"/>
        <c:lblOffset val="100"/>
        <c:noMultiLvlLbl val="0"/>
      </c:catAx>
      <c:valAx>
        <c:axId val="91343872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altLang="en-US" sz="1800"/>
                  <a:t>Compression Ratio</a:t>
                </a:r>
              </a:p>
            </c:rich>
          </c:tx>
          <c:layout>
            <c:manualLayout>
              <c:xMode val="edge"/>
              <c:yMode val="edge"/>
              <c:x val="0"/>
              <c:y val="0.26918741166337301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1341952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78165810795389712"/>
          <c:y val="2.8574240719910021E-2"/>
          <c:w val="0.20874757503138194"/>
          <c:h val="0.14404199475065615"/>
        </c:manualLayout>
      </c:layout>
      <c:overlay val="0"/>
      <c:spPr>
        <a:solidFill>
          <a:schemeClr val="accent3">
            <a:lumMod val="40000"/>
            <a:lumOff val="60000"/>
          </a:schemeClr>
        </a:solidFill>
        <a:ln>
          <a:solidFill>
            <a:schemeClr val="tx2">
              <a:lumMod val="50000"/>
            </a:schemeClr>
          </a:solidFill>
        </a:ln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579404221074938"/>
          <c:y val="2.6160667416572927E-2"/>
          <c:w val="0.78220349103608833"/>
          <c:h val="0.82719826688330789"/>
        </c:manualLayout>
      </c:layout>
      <c:lineChart>
        <c:grouping val="standard"/>
        <c:varyColors val="0"/>
        <c:ser>
          <c:idx val="1"/>
          <c:order val="0"/>
          <c:tx>
            <c:strRef>
              <c:f>Collective_Time!$C$94</c:f>
              <c:strCache>
                <c:ptCount val="1"/>
                <c:pt idx="0">
                  <c:v>Raw-Gzip</c:v>
                </c:pt>
              </c:strCache>
            </c:strRef>
          </c:tx>
          <c:spPr>
            <a:ln w="38100"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ymbol val="diamond"/>
            <c:size val="13"/>
            <c:spPr>
              <a:solidFill>
                <a:schemeClr val="accent1">
                  <a:lumMod val="75000"/>
                </a:schemeClr>
              </a:solidFill>
              <a:ln w="0">
                <a:solidFill>
                  <a:srgbClr val="1F497D">
                    <a:lumMod val="60000"/>
                    <a:lumOff val="40000"/>
                  </a:srgbClr>
                </a:solidFill>
              </a:ln>
            </c:spPr>
          </c:marker>
          <c:cat>
            <c:numRef>
              <c:f>Collective_Time!$B$95:$B$101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  <c:pt idx="5">
                  <c:v>16</c:v>
                </c:pt>
                <c:pt idx="6">
                  <c:v>20</c:v>
                </c:pt>
              </c:numCache>
            </c:numRef>
          </c:cat>
          <c:val>
            <c:numRef>
              <c:f>Collective_Time!$C$95:$C$101</c:f>
              <c:numCache>
                <c:formatCode>General</c:formatCode>
                <c:ptCount val="7"/>
                <c:pt idx="0">
                  <c:v>51000</c:v>
                </c:pt>
                <c:pt idx="1">
                  <c:v>51000</c:v>
                </c:pt>
                <c:pt idx="2">
                  <c:v>51000</c:v>
                </c:pt>
                <c:pt idx="3">
                  <c:v>51000</c:v>
                </c:pt>
                <c:pt idx="4">
                  <c:v>51000</c:v>
                </c:pt>
                <c:pt idx="5">
                  <c:v>51000</c:v>
                </c:pt>
                <c:pt idx="6">
                  <c:v>51000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Collective_Time!$D$94</c:f>
              <c:strCache>
                <c:ptCount val="1"/>
                <c:pt idx="0">
                  <c:v>ConCORD-Checkpoint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square"/>
            <c:size val="13"/>
            <c:spPr>
              <a:noFill/>
              <a:ln w="31750">
                <a:solidFill>
                  <a:srgbClr val="C00000"/>
                </a:solidFill>
              </a:ln>
            </c:spPr>
          </c:marker>
          <c:cat>
            <c:numRef>
              <c:f>Collective_Time!$B$95:$B$101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  <c:pt idx="5">
                  <c:v>16</c:v>
                </c:pt>
                <c:pt idx="6">
                  <c:v>20</c:v>
                </c:pt>
              </c:numCache>
            </c:numRef>
          </c:cat>
          <c:val>
            <c:numRef>
              <c:f>Collective_Time!$D$95:$D$101</c:f>
              <c:numCache>
                <c:formatCode>General</c:formatCode>
                <c:ptCount val="7"/>
                <c:pt idx="0">
                  <c:v>3334</c:v>
                </c:pt>
                <c:pt idx="1">
                  <c:v>3340</c:v>
                </c:pt>
                <c:pt idx="2">
                  <c:v>3407</c:v>
                </c:pt>
                <c:pt idx="3">
                  <c:v>3492</c:v>
                </c:pt>
                <c:pt idx="4">
                  <c:v>3575</c:v>
                </c:pt>
                <c:pt idx="5">
                  <c:v>3657</c:v>
                </c:pt>
                <c:pt idx="6">
                  <c:v>3713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392256"/>
        <c:axId val="91394816"/>
      </c:lineChart>
      <c:catAx>
        <c:axId val="913922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altLang="en-US" sz="2000" dirty="0"/>
                  <a:t>Number of </a:t>
                </a:r>
                <a:r>
                  <a:rPr lang="en-US" altLang="en-US" sz="2000" dirty="0" smtClean="0"/>
                  <a:t>Nodes (1 process/node, 1 </a:t>
                </a:r>
                <a:r>
                  <a:rPr lang="en-US" altLang="en-US" sz="2000" dirty="0" err="1" smtClean="0"/>
                  <a:t>Gbytes</a:t>
                </a:r>
                <a:r>
                  <a:rPr lang="en-US" altLang="en-US" sz="2000" dirty="0" smtClean="0"/>
                  <a:t>/process, Moldy)</a:t>
                </a:r>
                <a:endParaRPr lang="en-US" altLang="en-US" sz="2000" dirty="0"/>
              </a:p>
            </c:rich>
          </c:tx>
          <c:layout>
            <c:manualLayout>
              <c:xMode val="edge"/>
              <c:yMode val="edge"/>
              <c:x val="0.13857029287609776"/>
              <c:y val="0.9299641767752003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91394816"/>
        <c:crosses val="autoZero"/>
        <c:auto val="1"/>
        <c:lblAlgn val="ctr"/>
        <c:lblOffset val="100"/>
        <c:noMultiLvlLbl val="0"/>
      </c:catAx>
      <c:valAx>
        <c:axId val="91394816"/>
        <c:scaling>
          <c:logBase val="2"/>
          <c:orientation val="minMax"/>
          <c:min val="1024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altLang="en-US" sz="2000" dirty="0"/>
                  <a:t>Checkpoint Time (ms)</a:t>
                </a:r>
              </a:p>
            </c:rich>
          </c:tx>
          <c:layout>
            <c:manualLayout>
              <c:xMode val="edge"/>
              <c:yMode val="edge"/>
              <c:x val="0"/>
              <c:y val="0.2029822329901070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91392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0444118621218745"/>
          <c:y val="0.23790682414698189"/>
          <c:w val="0.3611943896065869"/>
          <c:h val="0.15655262282355553"/>
        </c:manualLayout>
      </c:layout>
      <c:overlay val="0"/>
      <c:spPr>
        <a:solidFill>
          <a:schemeClr val="bg1"/>
        </a:solidFill>
        <a:ln>
          <a:solidFill>
            <a:srgbClr val="1F497D">
              <a:lumMod val="50000"/>
            </a:srgbClr>
          </a:solidFill>
        </a:ln>
      </c:spPr>
      <c:txPr>
        <a:bodyPr/>
        <a:lstStyle/>
        <a:p>
          <a:pPr>
            <a:defRPr sz="20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579404221074938"/>
          <c:y val="2.6160667416572927E-2"/>
          <c:w val="0.78220349103608833"/>
          <c:h val="0.82719826688330789"/>
        </c:manualLayout>
      </c:layout>
      <c:lineChart>
        <c:grouping val="standard"/>
        <c:varyColors val="0"/>
        <c:ser>
          <c:idx val="1"/>
          <c:order val="0"/>
          <c:tx>
            <c:strRef>
              <c:f>Collective_Time!$C$94</c:f>
              <c:strCache>
                <c:ptCount val="1"/>
                <c:pt idx="0">
                  <c:v>Raw-Gzip</c:v>
                </c:pt>
              </c:strCache>
            </c:strRef>
          </c:tx>
          <c:spPr>
            <a:ln w="38100"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ymbol val="diamond"/>
            <c:size val="13"/>
            <c:spPr>
              <a:solidFill>
                <a:schemeClr val="accent1">
                  <a:lumMod val="75000"/>
                </a:schemeClr>
              </a:solidFill>
              <a:ln w="0">
                <a:solidFill>
                  <a:srgbClr val="1F497D">
                    <a:lumMod val="60000"/>
                    <a:lumOff val="40000"/>
                  </a:srgbClr>
                </a:solidFill>
              </a:ln>
            </c:spPr>
          </c:marker>
          <c:cat>
            <c:numRef>
              <c:f>Collective_Time!$B$95:$B$101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  <c:pt idx="5">
                  <c:v>16</c:v>
                </c:pt>
                <c:pt idx="6">
                  <c:v>20</c:v>
                </c:pt>
              </c:numCache>
            </c:numRef>
          </c:cat>
          <c:val>
            <c:numRef>
              <c:f>Collective_Time!$C$95:$C$101</c:f>
              <c:numCache>
                <c:formatCode>General</c:formatCode>
                <c:ptCount val="7"/>
                <c:pt idx="0">
                  <c:v>51000</c:v>
                </c:pt>
                <c:pt idx="1">
                  <c:v>51000</c:v>
                </c:pt>
                <c:pt idx="2">
                  <c:v>51000</c:v>
                </c:pt>
                <c:pt idx="3">
                  <c:v>51000</c:v>
                </c:pt>
                <c:pt idx="4">
                  <c:v>51000</c:v>
                </c:pt>
                <c:pt idx="5">
                  <c:v>51000</c:v>
                </c:pt>
                <c:pt idx="6">
                  <c:v>51000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Collective_Time!$D$94</c:f>
              <c:strCache>
                <c:ptCount val="1"/>
                <c:pt idx="0">
                  <c:v>ConCORD-Checkpoint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square"/>
            <c:size val="13"/>
            <c:spPr>
              <a:noFill/>
              <a:ln w="31750">
                <a:solidFill>
                  <a:srgbClr val="C00000"/>
                </a:solidFill>
              </a:ln>
            </c:spPr>
          </c:marker>
          <c:cat>
            <c:numRef>
              <c:f>Collective_Time!$B$95:$B$101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  <c:pt idx="5">
                  <c:v>16</c:v>
                </c:pt>
                <c:pt idx="6">
                  <c:v>20</c:v>
                </c:pt>
              </c:numCache>
            </c:numRef>
          </c:cat>
          <c:val>
            <c:numRef>
              <c:f>Collective_Time!$D$95:$D$101</c:f>
              <c:numCache>
                <c:formatCode>General</c:formatCode>
                <c:ptCount val="7"/>
                <c:pt idx="0">
                  <c:v>3334</c:v>
                </c:pt>
                <c:pt idx="1">
                  <c:v>3340</c:v>
                </c:pt>
                <c:pt idx="2">
                  <c:v>3407</c:v>
                </c:pt>
                <c:pt idx="3">
                  <c:v>3492</c:v>
                </c:pt>
                <c:pt idx="4">
                  <c:v>3575</c:v>
                </c:pt>
                <c:pt idx="5">
                  <c:v>3657</c:v>
                </c:pt>
                <c:pt idx="6">
                  <c:v>3713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Collective_Time!$F$94</c:f>
              <c:strCache>
                <c:ptCount val="1"/>
                <c:pt idx="0">
                  <c:v>Raw-Chkpt</c:v>
                </c:pt>
              </c:strCache>
            </c:strRef>
          </c:tx>
          <c:spPr>
            <a:ln w="38100"/>
          </c:spPr>
          <c:marker>
            <c:symbol val="x"/>
            <c:size val="13"/>
            <c:spPr>
              <a:ln w="31750"/>
            </c:spPr>
          </c:marker>
          <c:cat>
            <c:numRef>
              <c:f>Collective_Time!$B$95:$B$101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  <c:pt idx="5">
                  <c:v>16</c:v>
                </c:pt>
                <c:pt idx="6">
                  <c:v>20</c:v>
                </c:pt>
              </c:numCache>
            </c:numRef>
          </c:cat>
          <c:val>
            <c:numRef>
              <c:f>Collective_Time!$F$95:$F$101</c:f>
              <c:numCache>
                <c:formatCode>0_ </c:formatCode>
                <c:ptCount val="7"/>
                <c:pt idx="0">
                  <c:v>1326.4248704663212</c:v>
                </c:pt>
                <c:pt idx="1">
                  <c:v>1326.4248704663212</c:v>
                </c:pt>
                <c:pt idx="2">
                  <c:v>1326.4248704663212</c:v>
                </c:pt>
                <c:pt idx="3">
                  <c:v>1326.4248704663212</c:v>
                </c:pt>
                <c:pt idx="4">
                  <c:v>1326.4248704663212</c:v>
                </c:pt>
                <c:pt idx="5">
                  <c:v>1326.4248704663212</c:v>
                </c:pt>
                <c:pt idx="6">
                  <c:v>1326.4248704663212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063040"/>
        <c:axId val="91065344"/>
      </c:lineChart>
      <c:catAx>
        <c:axId val="91063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altLang="en-US" sz="2000" dirty="0"/>
                  <a:t>Number of </a:t>
                </a:r>
                <a:r>
                  <a:rPr lang="en-US" altLang="en-US" sz="2000" dirty="0" smtClean="0"/>
                  <a:t>Nodes (1 process/node, 1 </a:t>
                </a:r>
                <a:r>
                  <a:rPr lang="en-US" altLang="en-US" sz="2000" dirty="0" err="1" smtClean="0"/>
                  <a:t>Gbytes</a:t>
                </a:r>
                <a:r>
                  <a:rPr lang="en-US" altLang="en-US" sz="2000" dirty="0" smtClean="0"/>
                  <a:t>/process, Moldy)</a:t>
                </a:r>
                <a:endParaRPr lang="en-US" altLang="en-US" sz="2000" dirty="0"/>
              </a:p>
            </c:rich>
          </c:tx>
          <c:layout>
            <c:manualLayout>
              <c:xMode val="edge"/>
              <c:yMode val="edge"/>
              <c:x val="0.13857029287609773"/>
              <c:y val="0.92996419197600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91065344"/>
        <c:crosses val="autoZero"/>
        <c:auto val="1"/>
        <c:lblAlgn val="ctr"/>
        <c:lblOffset val="100"/>
        <c:noMultiLvlLbl val="0"/>
      </c:catAx>
      <c:valAx>
        <c:axId val="91065344"/>
        <c:scaling>
          <c:logBase val="2"/>
          <c:orientation val="minMax"/>
          <c:min val="1024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altLang="en-US" sz="2000" dirty="0"/>
                  <a:t>Checkpoint Time (ms)</a:t>
                </a:r>
              </a:p>
            </c:rich>
          </c:tx>
          <c:layout>
            <c:manualLayout>
              <c:xMode val="edge"/>
              <c:yMode val="edge"/>
              <c:x val="0"/>
              <c:y val="0.2029822329901070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91063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655124536152285"/>
          <c:y val="0.23790682414698189"/>
          <c:w val="0.32908432556877909"/>
          <c:h val="0.189416447944007"/>
        </c:manualLayout>
      </c:layout>
      <c:overlay val="0"/>
      <c:spPr>
        <a:solidFill>
          <a:schemeClr val="bg1"/>
        </a:solidFill>
        <a:ln>
          <a:solidFill>
            <a:srgbClr val="1F497D">
              <a:lumMod val="50000"/>
            </a:srgbClr>
          </a:solidFill>
        </a:ln>
      </c:spPr>
      <c:txPr>
        <a:bodyPr/>
        <a:lstStyle/>
        <a:p>
          <a:pPr>
            <a:defRPr sz="20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561878983877001"/>
          <c:y val="3.9769851529752813E-2"/>
          <c:w val="0.68668998406449278"/>
          <c:h val="0.824703451247699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xcord_ckpt!$C$30</c:f>
              <c:strCache>
                <c:ptCount val="1"/>
                <c:pt idx="0">
                  <c:v>Raw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c:spPr>
          <c:invertIfNegative val="0"/>
          <c:cat>
            <c:numRef>
              <c:f>xcord_ckpt!$B$31:$B$37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12</c:v>
                </c:pt>
                <c:pt idx="6">
                  <c:v>16</c:v>
                </c:pt>
              </c:numCache>
            </c:numRef>
          </c:cat>
          <c:val>
            <c:numRef>
              <c:f>xcord_ckpt!$C$31:$C$37</c:f>
              <c:numCache>
                <c:formatCode>0.0%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xcord_ckpt!$D$30</c:f>
              <c:strCache>
                <c:ptCount val="1"/>
                <c:pt idx="0">
                  <c:v>Raw-gzip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c:spPr>
          <c:invertIfNegative val="0"/>
          <c:cat>
            <c:numRef>
              <c:f>xcord_ckpt!$B$31:$B$37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12</c:v>
                </c:pt>
                <c:pt idx="6">
                  <c:v>16</c:v>
                </c:pt>
              </c:numCache>
            </c:numRef>
          </c:cat>
          <c:val>
            <c:numRef>
              <c:f>xcord_ckpt!$D$31:$D$37</c:f>
              <c:numCache>
                <c:formatCode>0.0%</c:formatCode>
                <c:ptCount val="7"/>
                <c:pt idx="0">
                  <c:v>0.79190751445086704</c:v>
                </c:pt>
                <c:pt idx="1">
                  <c:v>0.77515627524326802</c:v>
                </c:pt>
                <c:pt idx="2">
                  <c:v>0.7686854558450219</c:v>
                </c:pt>
                <c:pt idx="3">
                  <c:v>0.7721522121264659</c:v>
                </c:pt>
                <c:pt idx="4">
                  <c:v>0.78651022407587101</c:v>
                </c:pt>
                <c:pt idx="5">
                  <c:v>0.77320695186498201</c:v>
                </c:pt>
                <c:pt idx="6">
                  <c:v>0.76539979872515762</c:v>
                </c:pt>
              </c:numCache>
            </c:numRef>
          </c:val>
        </c:ser>
        <c:ser>
          <c:idx val="2"/>
          <c:order val="2"/>
          <c:tx>
            <c:strRef>
              <c:f>xcord_ckpt!$E$30</c:f>
              <c:strCache>
                <c:ptCount val="1"/>
                <c:pt idx="0">
                  <c:v>ConCORD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rgbClr val="1F497D">
                  <a:lumMod val="50000"/>
                </a:srgbClr>
              </a:solidFill>
            </a:ln>
          </c:spPr>
          <c:invertIfNegative val="0"/>
          <c:cat>
            <c:numRef>
              <c:f>xcord_ckpt!$B$31:$B$37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12</c:v>
                </c:pt>
                <c:pt idx="6">
                  <c:v>16</c:v>
                </c:pt>
              </c:numCache>
            </c:numRef>
          </c:cat>
          <c:val>
            <c:numRef>
              <c:f>xcord_ckpt!$E$31:$E$37</c:f>
              <c:numCache>
                <c:formatCode>0.0%</c:formatCode>
                <c:ptCount val="7"/>
                <c:pt idx="0">
                  <c:v>0.93352601156069404</c:v>
                </c:pt>
                <c:pt idx="1">
                  <c:v>0.51229696645830003</c:v>
                </c:pt>
                <c:pt idx="2">
                  <c:v>0.30975956917161745</c:v>
                </c:pt>
                <c:pt idx="3">
                  <c:v>0.25818870540467065</c:v>
                </c:pt>
                <c:pt idx="4">
                  <c:v>0.22264775617007201</c:v>
                </c:pt>
                <c:pt idx="5">
                  <c:v>0.17146435645212449</c:v>
                </c:pt>
                <c:pt idx="6">
                  <c:v>0.14454338659565139</c:v>
                </c:pt>
              </c:numCache>
            </c:numRef>
          </c:val>
        </c:ser>
        <c:ser>
          <c:idx val="3"/>
          <c:order val="3"/>
          <c:tx>
            <c:strRef>
              <c:f>xcord_ckpt!$F$30</c:f>
              <c:strCache>
                <c:ptCount val="1"/>
                <c:pt idx="0">
                  <c:v>ConCORD-gzip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c:spPr>
          <c:invertIfNegative val="0"/>
          <c:cat>
            <c:numRef>
              <c:f>xcord_ckpt!$B$31:$B$37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12</c:v>
                </c:pt>
                <c:pt idx="6">
                  <c:v>16</c:v>
                </c:pt>
              </c:numCache>
            </c:numRef>
          </c:cat>
          <c:val>
            <c:numRef>
              <c:f>xcord_ckpt!$F$31:$F$37</c:f>
              <c:numCache>
                <c:formatCode>0.0%</c:formatCode>
                <c:ptCount val="7"/>
                <c:pt idx="0">
                  <c:v>0.78323699421965109</c:v>
                </c:pt>
                <c:pt idx="1">
                  <c:v>0.43156200678539008</c:v>
                </c:pt>
                <c:pt idx="2">
                  <c:v>0.25719998521184145</c:v>
                </c:pt>
                <c:pt idx="3">
                  <c:v>0.21384301783400622</c:v>
                </c:pt>
                <c:pt idx="4">
                  <c:v>0.18752226631122529</c:v>
                </c:pt>
                <c:pt idx="5">
                  <c:v>0.14199580566235626</c:v>
                </c:pt>
                <c:pt idx="6">
                  <c:v>0.1186689352468321</c:v>
                </c:pt>
              </c:numCache>
            </c:numRef>
          </c:val>
        </c:ser>
        <c:ser>
          <c:idx val="4"/>
          <c:order val="4"/>
          <c:tx>
            <c:strRef>
              <c:f>xcord_ckpt!$G$30</c:f>
              <c:strCache>
                <c:ptCount val="1"/>
                <c:pt idx="0">
                  <c:v>DoS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c:spPr>
          <c:invertIfNegative val="0"/>
          <c:cat>
            <c:numRef>
              <c:f>xcord_ckpt!$B$31:$B$37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12</c:v>
                </c:pt>
                <c:pt idx="6">
                  <c:v>16</c:v>
                </c:pt>
              </c:numCache>
            </c:numRef>
          </c:cat>
          <c:val>
            <c:numRef>
              <c:f>xcord_ckpt!$G$31:$G$37</c:f>
              <c:numCache>
                <c:formatCode>0.0%</c:formatCode>
                <c:ptCount val="7"/>
                <c:pt idx="0">
                  <c:v>0.93311578606309065</c:v>
                </c:pt>
                <c:pt idx="1">
                  <c:v>0.50809648675854702</c:v>
                </c:pt>
                <c:pt idx="2">
                  <c:v>0.30347768220245197</c:v>
                </c:pt>
                <c:pt idx="3">
                  <c:v>0.25526726250897475</c:v>
                </c:pt>
                <c:pt idx="4">
                  <c:v>0.21699979115735749</c:v>
                </c:pt>
                <c:pt idx="5">
                  <c:v>0.165064662705348</c:v>
                </c:pt>
                <c:pt idx="6">
                  <c:v>0.138371060807812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782592"/>
        <c:axId val="92784512"/>
      </c:barChart>
      <c:catAx>
        <c:axId val="927825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altLang="en-US" sz="1600" dirty="0"/>
                  <a:t>Number of Nodes (Moldy VM, </a:t>
                </a:r>
                <a:r>
                  <a:rPr lang="en-US" altLang="en-US" sz="1600" dirty="0" smtClean="0"/>
                  <a:t>1VM/node)</a:t>
                </a:r>
                <a:endParaRPr lang="en-US" altLang="en-US" sz="1600" dirty="0"/>
              </a:p>
            </c:rich>
          </c:tx>
          <c:layout>
            <c:manualLayout>
              <c:xMode val="edge"/>
              <c:yMode val="edge"/>
              <c:x val="0.20267867958812788"/>
              <c:y val="0.9401943628163249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2784512"/>
        <c:crosses val="autoZero"/>
        <c:auto val="1"/>
        <c:lblAlgn val="ctr"/>
        <c:lblOffset val="100"/>
        <c:noMultiLvlLbl val="0"/>
      </c:catAx>
      <c:valAx>
        <c:axId val="92784512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altLang="en-US" sz="1800"/>
                  <a:t>Compression Ratio</a:t>
                </a:r>
              </a:p>
            </c:rich>
          </c:tx>
          <c:layout>
            <c:manualLayout>
              <c:xMode val="edge"/>
              <c:yMode val="edge"/>
              <c:x val="0"/>
              <c:y val="0.26918741166337301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2782592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82082665448069103"/>
          <c:y val="0.36905038400185852"/>
          <c:w val="0.17396501218597729"/>
          <c:h val="0.22023255963371574"/>
        </c:manualLayout>
      </c:layout>
      <c:overlay val="0"/>
      <c:spPr>
        <a:solidFill>
          <a:schemeClr val="accent3">
            <a:lumMod val="40000"/>
            <a:lumOff val="60000"/>
          </a:schemeClr>
        </a:solidFill>
        <a:ln>
          <a:solidFill>
            <a:schemeClr val="tx2">
              <a:lumMod val="50000"/>
            </a:schemeClr>
          </a:solidFill>
        </a:ln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8526765447887"/>
          <c:y val="3.1865704286964239E-2"/>
          <c:w val="0.68171357578372349"/>
          <c:h val="0.823325605132692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xcord_ckpt!$C$76</c:f>
              <c:strCache>
                <c:ptCount val="1"/>
                <c:pt idx="0">
                  <c:v>Raw</c:v>
                </c:pt>
              </c:strCache>
            </c:strRef>
          </c:tx>
          <c:spPr>
            <a:solidFill>
              <a:srgbClr val="1F497D">
                <a:lumMod val="20000"/>
                <a:lumOff val="80000"/>
              </a:srgbClr>
            </a:solidFill>
            <a:ln>
              <a:solidFill>
                <a:srgbClr val="1F497D">
                  <a:lumMod val="50000"/>
                </a:srgbClr>
              </a:solidFill>
            </a:ln>
          </c:spPr>
          <c:invertIfNegative val="0"/>
          <c:cat>
            <c:numRef>
              <c:f>xcord_ckpt!$B$77:$B$82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  <c:pt idx="5">
                  <c:v>16</c:v>
                </c:pt>
              </c:numCache>
            </c:numRef>
          </c:cat>
          <c:val>
            <c:numRef>
              <c:f>xcord_ckpt!$C$77:$C$82</c:f>
              <c:numCache>
                <c:formatCode>0.0%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xcord_ckpt!$D$76</c:f>
              <c:strCache>
                <c:ptCount val="1"/>
                <c:pt idx="0">
                  <c:v>Raw-gzip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1F497D">
                  <a:lumMod val="50000"/>
                </a:srgbClr>
              </a:solidFill>
            </a:ln>
          </c:spPr>
          <c:invertIfNegative val="0"/>
          <c:cat>
            <c:numRef>
              <c:f>xcord_ckpt!$B$77:$B$82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  <c:pt idx="5">
                  <c:v>16</c:v>
                </c:pt>
              </c:numCache>
            </c:numRef>
          </c:cat>
          <c:val>
            <c:numRef>
              <c:f>xcord_ckpt!$D$77:$D$82</c:f>
              <c:numCache>
                <c:formatCode>0.0%</c:formatCode>
                <c:ptCount val="6"/>
                <c:pt idx="0">
                  <c:v>0.13065326633165777</c:v>
                </c:pt>
                <c:pt idx="1">
                  <c:v>9.8844672657253552E-2</c:v>
                </c:pt>
                <c:pt idx="2">
                  <c:v>7.0319240724762699E-2</c:v>
                </c:pt>
                <c:pt idx="3">
                  <c:v>6.5485862853428833E-2</c:v>
                </c:pt>
                <c:pt idx="4">
                  <c:v>6.5309216939239995E-2</c:v>
                </c:pt>
                <c:pt idx="5">
                  <c:v>6.413334247890802E-2</c:v>
                </c:pt>
              </c:numCache>
            </c:numRef>
          </c:val>
        </c:ser>
        <c:ser>
          <c:idx val="2"/>
          <c:order val="2"/>
          <c:tx>
            <c:strRef>
              <c:f>xcord_ckpt!$E$76</c:f>
              <c:strCache>
                <c:ptCount val="1"/>
                <c:pt idx="0">
                  <c:v>ConCORD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rgbClr val="1F497D">
                  <a:lumMod val="50000"/>
                </a:srgbClr>
              </a:solidFill>
            </a:ln>
          </c:spPr>
          <c:invertIfNegative val="0"/>
          <c:cat>
            <c:numRef>
              <c:f>xcord_ckpt!$B$77:$B$82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  <c:pt idx="5">
                  <c:v>16</c:v>
                </c:pt>
              </c:numCache>
            </c:numRef>
          </c:cat>
          <c:val>
            <c:numRef>
              <c:f>xcord_ckpt!$E$77:$E$82</c:f>
              <c:numCache>
                <c:formatCode>0.0%</c:formatCode>
                <c:ptCount val="6"/>
                <c:pt idx="0">
                  <c:v>0.40703517587939708</c:v>
                </c:pt>
                <c:pt idx="1">
                  <c:v>0.35943517329910252</c:v>
                </c:pt>
                <c:pt idx="2">
                  <c:v>0.18723037100949139</c:v>
                </c:pt>
                <c:pt idx="3">
                  <c:v>0.13422164445888787</c:v>
                </c:pt>
                <c:pt idx="4">
                  <c:v>9.4768764215314646E-2</c:v>
                </c:pt>
                <c:pt idx="5">
                  <c:v>9.040400576171248E-2</c:v>
                </c:pt>
              </c:numCache>
            </c:numRef>
          </c:val>
        </c:ser>
        <c:ser>
          <c:idx val="3"/>
          <c:order val="3"/>
          <c:tx>
            <c:strRef>
              <c:f>xcord_ckpt!$F$76</c:f>
              <c:strCache>
                <c:ptCount val="1"/>
                <c:pt idx="0">
                  <c:v>ConCORD-gzip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solidFill>
                <a:srgbClr val="1F497D">
                  <a:lumMod val="50000"/>
                </a:srgbClr>
              </a:solidFill>
            </a:ln>
          </c:spPr>
          <c:invertIfNegative val="0"/>
          <c:cat>
            <c:numRef>
              <c:f>xcord_ckpt!$B$77:$B$82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  <c:pt idx="5">
                  <c:v>16</c:v>
                </c:pt>
              </c:numCache>
            </c:numRef>
          </c:cat>
          <c:val>
            <c:numRef>
              <c:f>xcord_ckpt!$F$77:$F$82</c:f>
              <c:numCache>
                <c:formatCode>0.0%</c:formatCode>
                <c:ptCount val="6"/>
                <c:pt idx="0">
                  <c:v>0.12562814070351677</c:v>
                </c:pt>
                <c:pt idx="1">
                  <c:v>0.11039794608472395</c:v>
                </c:pt>
                <c:pt idx="2">
                  <c:v>5.8671268334771397E-2</c:v>
                </c:pt>
                <c:pt idx="3">
                  <c:v>4.5011374715632102E-2</c:v>
                </c:pt>
                <c:pt idx="4">
                  <c:v>3.5416441026751906E-2</c:v>
                </c:pt>
                <c:pt idx="5">
                  <c:v>3.4433088689210661E-2</c:v>
                </c:pt>
              </c:numCache>
            </c:numRef>
          </c:val>
        </c:ser>
        <c:ser>
          <c:idx val="4"/>
          <c:order val="4"/>
          <c:tx>
            <c:strRef>
              <c:f>xcord_ckpt!$G$76</c:f>
              <c:strCache>
                <c:ptCount val="1"/>
                <c:pt idx="0">
                  <c:v>DoS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solidFill>
                <a:srgbClr val="1F497D">
                  <a:lumMod val="50000"/>
                </a:srgbClr>
              </a:solidFill>
            </a:ln>
          </c:spPr>
          <c:invertIfNegative val="0"/>
          <c:cat>
            <c:numRef>
              <c:f>xcord_ckpt!$B$77:$B$82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  <c:pt idx="5">
                  <c:v>16</c:v>
                </c:pt>
              </c:numCache>
            </c:numRef>
          </c:cat>
          <c:val>
            <c:numRef>
              <c:f>xcord_ckpt!$G$77:$G$82</c:f>
              <c:numCache>
                <c:formatCode>0.0%</c:formatCode>
                <c:ptCount val="6"/>
                <c:pt idx="0">
                  <c:v>0.40414236879147408</c:v>
                </c:pt>
                <c:pt idx="1">
                  <c:v>0.35852818747109338</c:v>
                </c:pt>
                <c:pt idx="2">
                  <c:v>0.18377010763243329</c:v>
                </c:pt>
                <c:pt idx="3">
                  <c:v>0.10918417831940209</c:v>
                </c:pt>
                <c:pt idx="4">
                  <c:v>9.4108518250418008E-2</c:v>
                </c:pt>
                <c:pt idx="5">
                  <c:v>8.8904512668281671E-2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3"/>
        <c:axId val="92822912"/>
        <c:axId val="92841472"/>
      </c:barChart>
      <c:catAx>
        <c:axId val="928229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altLang="en-US" sz="1800" dirty="0"/>
                  <a:t>Number of Nodes (HPCCG, 1VM/Node)</a:t>
                </a:r>
              </a:p>
            </c:rich>
          </c:tx>
          <c:layout>
            <c:manualLayout>
              <c:xMode val="edge"/>
              <c:yMode val="edge"/>
              <c:x val="0.23861238023545125"/>
              <c:y val="0.9492314085739296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2841472"/>
        <c:crosses val="autoZero"/>
        <c:auto val="1"/>
        <c:lblAlgn val="ctr"/>
        <c:lblOffset val="100"/>
        <c:noMultiLvlLbl val="0"/>
      </c:catAx>
      <c:valAx>
        <c:axId val="92841472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altLang="zh-CN" sz="1800"/>
                  <a:t>Compression Ratio</a:t>
                </a:r>
                <a:endParaRPr lang="zh-CN" altLang="en-US" sz="1800"/>
              </a:p>
            </c:rich>
          </c:tx>
          <c:layout>
            <c:manualLayout>
              <c:xMode val="edge"/>
              <c:yMode val="edge"/>
              <c:x val="2.124234470691164E-3"/>
              <c:y val="0.22927349901574801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2822912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82576366098966858"/>
          <c:y val="0.37953466754155846"/>
          <c:w val="0.16902797991398874"/>
          <c:h val="0.21836108377077926"/>
        </c:manualLayout>
      </c:layout>
      <c:overlay val="0"/>
      <c:spPr>
        <a:solidFill>
          <a:schemeClr val="tx2">
            <a:lumMod val="20000"/>
            <a:lumOff val="80000"/>
          </a:schemeClr>
        </a:solidFill>
        <a:ln>
          <a:solidFill>
            <a:srgbClr val="1F497D">
              <a:lumMod val="50000"/>
            </a:srgbClr>
          </a:solidFill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672" cy="5110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1088" y="0"/>
            <a:ext cx="3076672" cy="5110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ED4B1-9C9F-4595-88E4-2702E0EB492F}" type="datetimeFigureOut">
              <a:rPr lang="zh-CN" altLang="en-US" smtClean="0"/>
              <a:pPr/>
              <a:t>2014/6/26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239" y="4861781"/>
            <a:ext cx="5678824" cy="4604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68"/>
            <a:ext cx="3076672" cy="511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1088" y="9721868"/>
            <a:ext cx="3076672" cy="511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0E830-51B4-484C-AFE0-2ABD1D658AD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219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In my talk, I will present Concord, a</a:t>
            </a:r>
            <a:r>
              <a:rPr lang="en-US" altLang="zh-CN" baseline="0" dirty="0" smtClean="0"/>
              <a:t> distributed memory content tracking system and demonstrate how it can help us to easily exploit memory content redundancy in HPC system.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Similarly, when </a:t>
            </a:r>
            <a:r>
              <a:rPr lang="en-US" altLang="zh-CN" baseline="0" dirty="0" smtClean="0"/>
              <a:t>we migrate a single VM across hosts, it take times to copy the</a:t>
            </a:r>
          </a:p>
          <a:p>
            <a:r>
              <a:rPr lang="en-US" altLang="zh-CN" baseline="0" dirty="0" smtClean="0"/>
              <a:t>Whole memory from the old host to new one, and reconstruct the VM. </a:t>
            </a:r>
          </a:p>
          <a:p>
            <a:r>
              <a:rPr lang="en-US" altLang="zh-CN" baseline="0" dirty="0" smtClean="0"/>
              <a:t>Instead, in a collective VM reconstruction, we allow VM to be reconstructed from multiple source VMs. This can potentially fasten this migration process if other VMs sharing some</a:t>
            </a:r>
          </a:p>
          <a:p>
            <a:r>
              <a:rPr lang="en-US" altLang="zh-CN" baseline="0" dirty="0" smtClean="0"/>
              <a:t>Memory content with the migrated VMs.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This is the overall high level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achitecture</a:t>
            </a:r>
            <a:endParaRPr lang="en-US" altLang="zh-CN" baseline="0" dirty="0" smtClean="0"/>
          </a:p>
          <a:p>
            <a:r>
              <a:rPr lang="en-US" altLang="zh-CN" baseline="0" dirty="0" err="1" smtClean="0"/>
              <a:t>ConCORD</a:t>
            </a:r>
            <a:r>
              <a:rPr lang="en-US" altLang="zh-CN" baseline="0" dirty="0" smtClean="0"/>
              <a:t> works in both virtualized environments, which applications are running inside VMs</a:t>
            </a:r>
          </a:p>
          <a:p>
            <a:r>
              <a:rPr lang="en-US" altLang="zh-CN" baseline="0" dirty="0" smtClean="0"/>
              <a:t>Or no virtualized </a:t>
            </a:r>
            <a:r>
              <a:rPr lang="en-US" altLang="zh-CN" baseline="0" dirty="0" err="1" smtClean="0"/>
              <a:t>enviroments</a:t>
            </a:r>
            <a:r>
              <a:rPr lang="en-US" altLang="zh-CN" baseline="0" dirty="0" smtClean="0"/>
              <a:t>, which application runs in native </a:t>
            </a:r>
            <a:r>
              <a:rPr lang="en-US" altLang="zh-CN" baseline="0" dirty="0" err="1" smtClean="0"/>
              <a:t>os</a:t>
            </a:r>
            <a:r>
              <a:rPr lang="en-US" altLang="zh-CN" baseline="0" dirty="0" smtClean="0"/>
              <a:t>.</a:t>
            </a:r>
          </a:p>
          <a:p>
            <a:endParaRPr lang="en-US" altLang="zh-CN" baseline="0" dirty="0" smtClean="0"/>
          </a:p>
          <a:p>
            <a:r>
              <a:rPr lang="en-US" altLang="zh-CN" baseline="0" dirty="0" err="1" smtClean="0"/>
              <a:t>ConCORD</a:t>
            </a:r>
            <a:r>
              <a:rPr lang="en-US" altLang="zh-CN" baseline="0" dirty="0" smtClean="0"/>
              <a:t> deploys Memory update monitor in each VMM or physical node, </a:t>
            </a:r>
          </a:p>
          <a:p>
            <a:r>
              <a:rPr lang="en-US" altLang="zh-CN" baseline="0" dirty="0" smtClean="0"/>
              <a:t>to collect and monitor the memory updated in all VMs or processes. </a:t>
            </a:r>
          </a:p>
          <a:p>
            <a:endParaRPr lang="en-US" altLang="zh-CN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aseline="0" dirty="0" smtClean="0"/>
              <a:t>And then it uses a  Distributed memory content tracer to maintain and track the content sharing, and the location of contents,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aseline="0" dirty="0" smtClean="0"/>
              <a:t>across the whole system.</a:t>
            </a:r>
          </a:p>
          <a:p>
            <a:endParaRPr lang="en-US" altLang="zh-CN" baseline="0" dirty="0" smtClean="0"/>
          </a:p>
          <a:p>
            <a:r>
              <a:rPr lang="en-US" altLang="zh-CN" baseline="0" dirty="0" err="1" smtClean="0"/>
              <a:t>ConCORD</a:t>
            </a:r>
            <a:r>
              <a:rPr lang="en-US" altLang="zh-CN" baseline="0" dirty="0" smtClean="0"/>
              <a:t> provides two interfaces for use by application service, a query interface and the content-aware service command interface</a:t>
            </a:r>
            <a:r>
              <a:rPr lang="en-US" altLang="zh-CN" baseline="0" dirty="0" smtClean="0"/>
              <a:t>.</a:t>
            </a:r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ConCORD</a:t>
            </a:r>
            <a:r>
              <a:rPr lang="en-US" baseline="0" dirty="0" smtClean="0"/>
              <a:t> uses a customized </a:t>
            </a:r>
            <a:r>
              <a:rPr lang="en-US" baseline="0" dirty="0" err="1" smtClean="0"/>
              <a:t>lightweighted</a:t>
            </a:r>
            <a:r>
              <a:rPr lang="en-US" baseline="0" dirty="0" smtClean="0"/>
              <a:t> distributed hash table to tracks memory content sharing, and the location of contents.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These differences allow us to greatly simplify our DHT design, and let us to focus on improving the performance the DHT</a:t>
            </a:r>
            <a:r>
              <a:rPr lang="en-US" baseline="0" dirty="0" smtClean="0"/>
              <a:t>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96433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12494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8CA14-3B0C-4CCF-B4AA-4F9975898021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baseline="0" dirty="0" smtClean="0"/>
              <a:t>This is the main take away from my talk.</a:t>
            </a:r>
          </a:p>
          <a:p>
            <a:r>
              <a:rPr lang="en-US" altLang="zh-CN" baseline="0" dirty="0" smtClean="0"/>
              <a:t>First of all, We believe that content sharing tracking should be ….. </a:t>
            </a:r>
          </a:p>
          <a:p>
            <a:r>
              <a:rPr lang="en-US" altLang="zh-CN" dirty="0" smtClean="0"/>
              <a:t>This</a:t>
            </a:r>
            <a:r>
              <a:rPr lang="en-US" altLang="zh-CN" baseline="0" dirty="0" smtClean="0"/>
              <a:t> gives us more </a:t>
            </a:r>
            <a:r>
              <a:rPr lang="en-US" altLang="zh-CN" dirty="0" smtClean="0"/>
              <a:t>opportunity</a:t>
            </a:r>
            <a:r>
              <a:rPr lang="en-US" altLang="zh-CN" baseline="0" dirty="0" smtClean="0"/>
              <a:t> for exploiting memory content sharing in parallel systems, through content aware services. 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To demonstrate the feasibility of such service, we have implementation </a:t>
            </a:r>
            <a:r>
              <a:rPr lang="en-US" altLang="zh-CN" baseline="0" dirty="0" err="1" smtClean="0"/>
              <a:t>ConCORD</a:t>
            </a:r>
            <a:r>
              <a:rPr lang="en-US" altLang="zh-CN" baseline="0" dirty="0" smtClean="0"/>
              <a:t>, 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In addition, to further simplify the build of content-aware services, </a:t>
            </a:r>
          </a:p>
          <a:p>
            <a:r>
              <a:rPr lang="en-US" altLang="zh-CN" baseline="0" dirty="0" smtClean="0"/>
              <a:t>we proposed and implemented a content-aware service command framework </a:t>
            </a:r>
          </a:p>
          <a:p>
            <a:r>
              <a:rPr lang="en-US" altLang="zh-CN" baseline="0" dirty="0" smtClean="0"/>
              <a:t>Which allows build of content-aware services with minimal efforts.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Finally, with the service command, we are able to build a content-aware checkpoint service in very few lines of code, which performs very well in parallel system.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With</a:t>
            </a:r>
            <a:r>
              <a:rPr lang="en-US" altLang="zh-CN" baseline="0" dirty="0" smtClean="0"/>
              <a:t> the query interface, how can we build a content-aware service?</a:t>
            </a:r>
          </a:p>
          <a:p>
            <a:r>
              <a:rPr lang="en-US" altLang="zh-CN" baseline="0" dirty="0" smtClean="0"/>
              <a:t>Obviously, we can run queries inside a service, and use the content-sharing information to exploit content sharing and improve service.  </a:t>
            </a:r>
          </a:p>
          <a:p>
            <a:r>
              <a:rPr lang="en-US" altLang="zh-CN" baseline="0" dirty="0" smtClean="0"/>
              <a:t>However, this still require many effort from service developers, who has to build their service to efficiently and effectively utilize the this content sharing.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We go future</a:t>
            </a:r>
            <a:r>
              <a:rPr lang="en-US" altLang="zh-CN" baseline="0" dirty="0" smtClean="0"/>
              <a:t> to think how </a:t>
            </a:r>
            <a:r>
              <a:rPr lang="en-US" altLang="zh-CN" baseline="0" dirty="0" err="1" smtClean="0"/>
              <a:t>ConCORD</a:t>
            </a:r>
            <a:r>
              <a:rPr lang="en-US" altLang="zh-CN" baseline="0" dirty="0" smtClean="0"/>
              <a:t> can makes this much easier. An idea here instead of running query inside a service, we runs a service inside a query.</a:t>
            </a:r>
          </a:p>
          <a:p>
            <a:r>
              <a:rPr lang="en-US" altLang="zh-CN" baseline="0" dirty="0" smtClean="0"/>
              <a:t>In such case, </a:t>
            </a:r>
            <a:r>
              <a:rPr lang="en-US" altLang="zh-CN" baseline="0" dirty="0" err="1" smtClean="0"/>
              <a:t>ConCORD</a:t>
            </a:r>
            <a:r>
              <a:rPr lang="en-US" altLang="zh-CN" baseline="0" dirty="0" smtClean="0"/>
              <a:t> provide a query template, and service developers define its service by </a:t>
            </a:r>
            <a:r>
              <a:rPr lang="en-US" altLang="zh-CN" baseline="0" dirty="0" err="1" smtClean="0"/>
              <a:t>parametering</a:t>
            </a:r>
            <a:r>
              <a:rPr lang="en-US" altLang="zh-CN" baseline="0" dirty="0" smtClean="0"/>
              <a:t> a query template.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Then </a:t>
            </a:r>
            <a:r>
              <a:rPr lang="en-US" altLang="zh-CN" dirty="0" err="1" smtClean="0"/>
              <a:t>ConCORD</a:t>
            </a:r>
            <a:r>
              <a:rPr lang="en-US" altLang="zh-CN" baseline="0" dirty="0" smtClean="0"/>
              <a:t> executed the parameterized query over all shared memory content. </a:t>
            </a:r>
          </a:p>
          <a:p>
            <a:r>
              <a:rPr lang="en-US" altLang="zh-CN" baseline="0" dirty="0" smtClean="0"/>
              <a:t>When the query completes, </a:t>
            </a:r>
            <a:r>
              <a:rPr lang="en-US" altLang="zh-CN" baseline="0" dirty="0" err="1" smtClean="0"/>
              <a:t>ConCORD</a:t>
            </a:r>
            <a:r>
              <a:rPr lang="en-US" altLang="zh-CN" baseline="0" dirty="0" smtClean="0"/>
              <a:t> completes the service </a:t>
            </a:r>
          </a:p>
          <a:p>
            <a:r>
              <a:rPr lang="en-US" altLang="zh-CN" baseline="0" dirty="0" smtClean="0"/>
              <a:t>While utilizes memory content sharing in the system</a:t>
            </a:r>
            <a:r>
              <a:rPr lang="en-US" altLang="zh-CN" baseline="0" dirty="0" smtClean="0"/>
              <a:t>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Build from the idea, we proposed the</a:t>
            </a:r>
            <a:r>
              <a:rPr lang="en-US" baseline="0" dirty="0" smtClean="0"/>
              <a:t> content-aware service command, and build it into </a:t>
            </a:r>
            <a:r>
              <a:rPr lang="en-US" baseline="0" dirty="0" err="1" smtClean="0"/>
              <a:t>ConCORD</a:t>
            </a:r>
            <a:r>
              <a:rPr lang="en-US" baseline="0" dirty="0" smtClean="0"/>
              <a:t>.  A service command is a </a:t>
            </a:r>
            <a:r>
              <a:rPr lang="en-US" baseline="0" dirty="0" err="1" smtClean="0"/>
              <a:t>parameteriable</a:t>
            </a:r>
            <a:r>
              <a:rPr lang="en-US" baseline="0" dirty="0" smtClean="0"/>
              <a:t> query template as we just discussed.</a:t>
            </a:r>
          </a:p>
          <a:p>
            <a:r>
              <a:rPr lang="en-US" baseline="0" dirty="0" smtClean="0"/>
              <a:t>It enables effective con…..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Services built on top of it are automatically parallelized and executed by </a:t>
            </a:r>
            <a:r>
              <a:rPr lang="en-US" baseline="0" dirty="0" err="1" smtClean="0"/>
              <a:t>ConCORD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ConCORD</a:t>
            </a:r>
            <a:r>
              <a:rPr lang="en-US" baseline="0" dirty="0" smtClean="0"/>
              <a:t> managers the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12245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29149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29149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We will take</a:t>
            </a:r>
            <a:r>
              <a:rPr lang="en-US" baseline="0" dirty="0" smtClean="0"/>
              <a:t> a example service to see how this works, recall that </a:t>
            </a:r>
            <a:endParaRPr lang="en-US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Recall that, as I showed at the beginning of my talk, In a collective checkpoint, 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It tries to minimize the checkpoint size by saving only one copy of distinct memory content over all entities.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05785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All the service developer has</a:t>
            </a:r>
            <a:r>
              <a:rPr lang="en-US" baseline="0" dirty="0" smtClean="0"/>
              <a:t> to do is to implement two simple methods that got to be executed during collective phase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And local phase for each required memory block.</a:t>
            </a:r>
          </a:p>
          <a:p>
            <a:endParaRPr lang="en-US" dirty="0" smtClean="0"/>
          </a:p>
          <a:p>
            <a:r>
              <a:rPr lang="en-US" dirty="0" smtClean="0"/>
              <a:t>The whole</a:t>
            </a:r>
            <a:r>
              <a:rPr lang="en-US" baseline="0" dirty="0" smtClean="0"/>
              <a:t> implementation contains only 220 line of C code, which, if you are </a:t>
            </a:r>
            <a:r>
              <a:rPr lang="en-US" baseline="0" dirty="0" err="1" smtClean="0"/>
              <a:t>instereted</a:t>
            </a:r>
            <a:r>
              <a:rPr lang="en-US" baseline="0" dirty="0" smtClean="0"/>
              <a:t> to take a look at, can be found in my </a:t>
            </a:r>
            <a:r>
              <a:rPr lang="en-US" baseline="0" dirty="0" err="1" smtClean="0"/>
              <a:t>phd</a:t>
            </a:r>
            <a:r>
              <a:rPr lang="en-US" baseline="0" dirty="0" smtClean="0"/>
              <a:t> thesis.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34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35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8573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baseline="0" dirty="0" smtClean="0"/>
              <a:t>The first graph shows the execution time of a null service command over a fix number of nodes, with increasing memory size per node.</a:t>
            </a:r>
          </a:p>
          <a:p>
            <a:r>
              <a:rPr lang="en-US" altLang="zh-CN" baseline="0" dirty="0" smtClean="0"/>
              <a:t>We run 6 process on 6 nodes, with each node contains increasing number of memory. 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X axis shows the total memory size, in log scale. While y axis shows the execution time.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The</a:t>
            </a:r>
            <a:r>
              <a:rPr lang="en-US" altLang="zh-CN" baseline="0" dirty="0" smtClean="0"/>
              <a:t> results shows that execution time is linearly increases with total memory size. 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8CA14-3B0C-4CCF-B4AA-4F9975898021}" type="slidenum">
              <a:rPr lang="zh-CN" altLang="en-US" smtClean="0"/>
              <a:pPr/>
              <a:t>36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Next,</a:t>
            </a:r>
            <a:r>
              <a:rPr lang="en-US" altLang="zh-CN" baseline="0" dirty="0" smtClean="0"/>
              <a:t> we show the </a:t>
            </a:r>
            <a:r>
              <a:rPr lang="en-US" altLang="zh-CN" dirty="0" smtClean="0"/>
              <a:t>execution</a:t>
            </a:r>
            <a:r>
              <a:rPr lang="en-US" altLang="zh-CN" baseline="0" dirty="0" smtClean="0"/>
              <a:t> time of null service command running over a increasing number of nodes, 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The x axis shows the number of nodes, in log scale, y axis shows the execution time. 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As we can tell from the graph, the execution time increases very slowly as the node size increases.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8CA14-3B0C-4CCF-B4AA-4F9975898021}" type="slidenum">
              <a:rPr lang="zh-CN" altLang="en-US" smtClean="0"/>
              <a:pPr/>
              <a:t>37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Finally,</a:t>
            </a:r>
            <a:r>
              <a:rPr lang="en-US" baseline="0" dirty="0" smtClean="0"/>
              <a:t> we show the execution time of running null service command over an increasing number of nodes,</a:t>
            </a:r>
          </a:p>
          <a:p>
            <a:r>
              <a:rPr lang="en-US" baseline="0" dirty="0" smtClean="0"/>
              <a:t>From single node to </a:t>
            </a:r>
            <a:r>
              <a:rPr lang="en-US" baseline="0" dirty="0" err="1" smtClean="0"/>
              <a:t>upto</a:t>
            </a:r>
            <a:r>
              <a:rPr lang="en-US" baseline="0" dirty="0" smtClean="0"/>
              <a:t> 128 node.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can see, when the node increases from 1 node to 128 nodes, the execution time increases only from 400 </a:t>
            </a:r>
            <a:r>
              <a:rPr lang="en-US" baseline="0" dirty="0" err="1" smtClean="0"/>
              <a:t>ms</a:t>
            </a:r>
            <a:r>
              <a:rPr lang="en-US" baseline="0" dirty="0" smtClean="0"/>
              <a:t> to 600 </a:t>
            </a:r>
            <a:r>
              <a:rPr lang="en-US" baseline="0" dirty="0" err="1" smtClean="0"/>
              <a:t>ms.</a:t>
            </a:r>
            <a:r>
              <a:rPr lang="en-US" baseline="0" dirty="0" smtClean="0"/>
              <a:t>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results suggests that the service command framework’s performance scales in large </a:t>
            </a:r>
            <a:r>
              <a:rPr lang="en-US" baseline="0" dirty="0" err="1" smtClean="0"/>
              <a:t>testbed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38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637673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Next, I</a:t>
            </a:r>
            <a:r>
              <a:rPr lang="en-US" baseline="0" dirty="0" smtClean="0"/>
              <a:t> will show the performance results from the collective checkpoint. </a:t>
            </a:r>
          </a:p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We have run a lot of tests to evaluate our collective checkpoint implementation, </a:t>
            </a:r>
          </a:p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In this graph, we shows the checkpoint compress ratio by running an scientific application with plenty of inter-node sharing.</a:t>
            </a:r>
          </a:p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graph compares the compression ratio of two strategies, </a:t>
            </a:r>
          </a:p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light blue shows the by simply dump all process’s memory to a file and then apply </a:t>
            </a:r>
            <a:r>
              <a:rPr lang="en-US" baseline="0" dirty="0" err="1" smtClean="0"/>
              <a:t>gzip</a:t>
            </a:r>
            <a:r>
              <a:rPr lang="en-US" baseline="0" dirty="0" smtClean="0"/>
              <a:t> on the file,</a:t>
            </a:r>
          </a:p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dark blue column shows compression ratio achieved by collective checkpoint on </a:t>
            </a:r>
            <a:r>
              <a:rPr lang="en-US" baseline="0" dirty="0" err="1" smtClean="0"/>
              <a:t>ConCORD</a:t>
            </a:r>
            <a:r>
              <a:rPr lang="en-US" baseline="0" dirty="0" smtClean="0"/>
              <a:t>.</a:t>
            </a:r>
          </a:p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X axis shows two numbers on different number of nodes, we can see collective checkpoint can achieve better compression ratio as number of nodes increases.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8CA14-3B0C-4CCF-B4AA-4F9975898021}" type="slidenum">
              <a:rPr lang="zh-CN" altLang="en-US" smtClean="0"/>
              <a:pPr/>
              <a:t>39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8CA14-3B0C-4CCF-B4AA-4F9975898021}" type="slidenum">
              <a:rPr lang="zh-CN" altLang="en-US" smtClean="0"/>
              <a:pPr/>
              <a:t>40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Service</a:t>
            </a:r>
            <a:r>
              <a:rPr lang="en-US" baseline="0" dirty="0" smtClean="0"/>
              <a:t> time running collective checkpoint over an increasing number of nodes. </a:t>
            </a:r>
          </a:p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X axis shows the number of nodes, </a:t>
            </a:r>
            <a:r>
              <a:rPr lang="en-US" baseline="0" dirty="0" err="1" smtClean="0"/>
              <a:t>upto</a:t>
            </a:r>
            <a:r>
              <a:rPr lang="en-US" baseline="0" dirty="0" smtClean="0"/>
              <a:t> 20 nodes, while y axis shows the checkpoint time.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8CA14-3B0C-4CCF-B4AA-4F9975898021}" type="slidenum">
              <a:rPr lang="zh-CN" altLang="en-US" smtClean="0"/>
              <a:pPr/>
              <a:t>41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Service time as the number of participating</a:t>
            </a:r>
            <a:r>
              <a:rPr lang="en-US" baseline="0" dirty="0" smtClean="0"/>
              <a:t> VMs and nodes.   1VM/node, 1GB/VM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8CA14-3B0C-4CCF-B4AA-4F9975898021}" type="slidenum">
              <a:rPr lang="zh-CN" altLang="en-US" smtClean="0"/>
              <a:pPr/>
              <a:t>42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Lastly, this</a:t>
            </a:r>
            <a:r>
              <a:rPr lang="en-US" baseline="0" dirty="0" smtClean="0"/>
              <a:t> graph shows the checkpoint time running in the large </a:t>
            </a:r>
            <a:r>
              <a:rPr lang="en-US" baseline="0" dirty="0" err="1" smtClean="0"/>
              <a:t>testbed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upto</a:t>
            </a:r>
            <a:r>
              <a:rPr lang="en-US" baseline="0" dirty="0" smtClean="0"/>
              <a:t> 128 nodes.</a:t>
            </a:r>
          </a:p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x axis show the node number, in log scale, y axis shows the checkpoint time.  </a:t>
            </a:r>
          </a:p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Overall, we can see the checkpoint time doubles from single node to 128 node. </a:t>
            </a:r>
          </a:p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Which suggests our collective checkpoint service scales well in large </a:t>
            </a:r>
            <a:r>
              <a:rPr lang="en-US" baseline="0" dirty="0" err="1" smtClean="0"/>
              <a:t>testbed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8CA14-3B0C-4CCF-B4AA-4F9975898021}" type="slidenum">
              <a:rPr lang="zh-CN" altLang="en-US" smtClean="0"/>
              <a:pPr/>
              <a:t>43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At beginning of my talk, I</a:t>
            </a:r>
            <a:r>
              <a:rPr lang="en-US" altLang="zh-CN" baseline="0" dirty="0" smtClean="0"/>
              <a:t> claimed that content sharing tracking should be …..</a:t>
            </a:r>
            <a:endParaRPr lang="en-US" altLang="zh-CN" dirty="0" smtClean="0"/>
          </a:p>
          <a:p>
            <a:r>
              <a:rPr lang="en-US" altLang="zh-CN" dirty="0" smtClean="0"/>
              <a:t>We verify</a:t>
            </a:r>
            <a:r>
              <a:rPr lang="en-US" altLang="zh-CN" baseline="0" dirty="0" smtClean="0"/>
              <a:t> it by demonstrates our implementation and evaluation of such memory tracking system, called </a:t>
            </a:r>
            <a:r>
              <a:rPr lang="en-US" altLang="zh-CN" baseline="0" dirty="0" err="1" smtClean="0"/>
              <a:t>ConCORD</a:t>
            </a:r>
            <a:r>
              <a:rPr lang="en-US" altLang="zh-CN" baseline="0" dirty="0" smtClean="0"/>
              <a:t>.  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In addition, to further simplify the build of content-aware services, </a:t>
            </a:r>
          </a:p>
          <a:p>
            <a:r>
              <a:rPr lang="en-US" altLang="zh-CN" baseline="0" dirty="0" smtClean="0"/>
              <a:t>we proposed and implemented a content-aware service command framework </a:t>
            </a:r>
          </a:p>
          <a:p>
            <a:r>
              <a:rPr lang="en-US" altLang="zh-CN" baseline="0" dirty="0" smtClean="0"/>
              <a:t>Which allows effective build of content-aware services with minimal efforts.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With the service command, we are able to build a content-aware checkpoint service in 200 line of code, which performs very well in large-scale parallel system.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44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45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9878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Identifying memory location given a content hash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In each scan</a:t>
            </a:r>
            <a:r>
              <a:rPr lang="en-US" altLang="zh-CN" baseline="0" dirty="0" smtClean="0"/>
              <a:t> round, 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May get rid of this slide.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48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90600" y="768350"/>
            <a:ext cx="5118100" cy="38385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Internal component of </a:t>
            </a:r>
            <a:r>
              <a:rPr lang="en-US" altLang="zh-CN" dirty="0" err="1" smtClean="0"/>
              <a:t>xDaemon</a:t>
            </a:r>
            <a:r>
              <a:rPr lang="en-US" altLang="zh-CN" dirty="0" smtClean="0"/>
              <a:t> instance</a:t>
            </a:r>
          </a:p>
          <a:p>
            <a:r>
              <a:rPr lang="en-US" altLang="zh-CN" dirty="0" smtClean="0"/>
              <a:t>And</a:t>
            </a:r>
            <a:r>
              <a:rPr lang="en-US" altLang="zh-CN" baseline="0" dirty="0" smtClean="0"/>
              <a:t> VMM 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Two content tracer,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50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Moldy,</a:t>
            </a:r>
            <a:r>
              <a:rPr lang="en-US" baseline="0" dirty="0" smtClean="0"/>
              <a:t> Many sharing, mostly from inter-node share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chkpt_moldy_percent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8CA14-3B0C-4CCF-B4AA-4F9975898021}" type="slidenum">
              <a:rPr lang="zh-CN" altLang="en-US" smtClean="0"/>
              <a:pPr/>
              <a:t>52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HPCCG,  Many share,</a:t>
            </a:r>
            <a:r>
              <a:rPr lang="en-US" baseline="0" dirty="0" smtClean="0"/>
              <a:t> mostly from </a:t>
            </a:r>
            <a:r>
              <a:rPr lang="en-US" dirty="0" smtClean="0"/>
              <a:t>intra-node share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altLang="zh-CN" dirty="0" err="1" smtClean="0"/>
              <a:t>chkpt_hpccg_percent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8CA14-3B0C-4CCF-B4AA-4F9975898021}" type="slidenum">
              <a:rPr lang="zh-CN" altLang="en-US" smtClean="0"/>
              <a:pPr/>
              <a:t>53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Moldy independent</a:t>
            </a:r>
            <a:r>
              <a:rPr lang="en-US" baseline="0" dirty="0" smtClean="0"/>
              <a:t> running instances, no </a:t>
            </a:r>
            <a:r>
              <a:rPr lang="en-US" dirty="0" smtClean="0"/>
              <a:t>share at all, </a:t>
            </a:r>
          </a:p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12540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err="1" smtClean="0"/>
              <a:t>chkpt_noshare_percent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8CA14-3B0C-4CCF-B4AA-4F9975898021}" type="slidenum">
              <a:rPr lang="zh-CN" altLang="en-US" smtClean="0"/>
              <a:pPr/>
              <a:t>54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ConCORD</a:t>
            </a:r>
            <a:r>
              <a:rPr lang="en-US" dirty="0" smtClean="0"/>
              <a:t> passive query interface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8CA14-3B0C-4CCF-B4AA-4F9975898021}" type="slidenum">
              <a:rPr lang="zh-CN" altLang="en-US" smtClean="0"/>
              <a:pPr/>
              <a:t>55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aseline="0" smtClean="0"/>
              <a:t>Meanwhile, our previous work has shown that memory content sharing is also very common in scientific workloads running in parallel systems, include both intra-node sharing and inter-node sharing.</a:t>
            </a:r>
          </a:p>
          <a:p>
            <a:endParaRPr lang="en-US" baseline="0" smtClean="0"/>
          </a:p>
          <a:p>
            <a:r>
              <a:rPr lang="en-US" baseline="0" smtClean="0"/>
              <a:t>Here </a:t>
            </a:r>
            <a:r>
              <a:rPr lang="en-US" baseline="0" dirty="0" smtClean="0"/>
              <a:t>is a graph grab from our previous paper, we show a range of applications running across node, compare their memory footprint, with raw size,</a:t>
            </a:r>
          </a:p>
          <a:p>
            <a:r>
              <a:rPr lang="en-US" baseline="0" dirty="0" smtClean="0"/>
              <a:t>The size if we remove intra-node sharing, and the memory size needed if we remove inter-node sharing.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8CA14-3B0C-4CCF-B4AA-4F9975898021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8CA14-3B0C-4CCF-B4AA-4F9975898021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By leveraging this content sharing,</a:t>
            </a:r>
            <a:r>
              <a:rPr lang="en-US" altLang="zh-CN" baseline="0" dirty="0" smtClean="0"/>
              <a:t> many services can be simplified and improved.</a:t>
            </a:r>
          </a:p>
          <a:p>
            <a:r>
              <a:rPr lang="en-US" altLang="zh-CN" baseline="0" dirty="0" smtClean="0"/>
              <a:t> </a:t>
            </a:r>
          </a:p>
          <a:p>
            <a:r>
              <a:rPr lang="en-US" altLang="zh-CN" baseline="0" dirty="0" smtClean="0"/>
              <a:t>For example, by collectively </a:t>
            </a:r>
            <a:r>
              <a:rPr lang="en-US" altLang="zh-CN" baseline="0" dirty="0" err="1" smtClean="0"/>
              <a:t>checkpointing</a:t>
            </a:r>
            <a:r>
              <a:rPr lang="en-US" altLang="zh-CN" baseline="0" dirty="0" smtClean="0"/>
              <a:t> or migrating a number of related VMs ,</a:t>
            </a:r>
          </a:p>
          <a:p>
            <a:r>
              <a:rPr lang="en-US" altLang="zh-CN" baseline="0" dirty="0" smtClean="0"/>
              <a:t>Or reconstruct a single VM from multiple source VMs.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As an example,</a:t>
            </a:r>
            <a:r>
              <a:rPr lang="en-US" altLang="zh-CN" baseline="0" dirty="0" smtClean="0"/>
              <a:t> to checkpoint a set of process, a simple and traditional way would be </a:t>
            </a:r>
            <a:r>
              <a:rPr lang="en-US" altLang="zh-CN" dirty="0" smtClean="0"/>
              <a:t>dump each process’ </a:t>
            </a:r>
            <a:r>
              <a:rPr lang="en-US" altLang="zh-CN" baseline="0" dirty="0" smtClean="0"/>
              <a:t>memory into file individually.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However,  if there are memory content sharing across these processes, we can leverage the sharing by saving only one copy of the memory</a:t>
            </a:r>
          </a:p>
          <a:p>
            <a:r>
              <a:rPr lang="en-US" altLang="zh-CN" baseline="0" dirty="0" smtClean="0"/>
              <a:t>with distinct content, this is how content-aware collective checkpoint works.  It can greatly reduce the checkpoint size if there is much cross-node sharing.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By leveraging this content sharing,</a:t>
            </a:r>
            <a:r>
              <a:rPr lang="en-US" altLang="zh-CN" baseline="0" dirty="0" smtClean="0"/>
              <a:t> many services can be simplified and improved.</a:t>
            </a:r>
          </a:p>
          <a:p>
            <a:r>
              <a:rPr lang="en-US" altLang="zh-CN" baseline="0" dirty="0" smtClean="0"/>
              <a:t> </a:t>
            </a:r>
          </a:p>
          <a:p>
            <a:r>
              <a:rPr lang="en-US" altLang="zh-CN" baseline="0" dirty="0" smtClean="0"/>
              <a:t>Here I will briefly show three examples of them.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Add more illustration on the collective </a:t>
            </a:r>
            <a:r>
              <a:rPr lang="en-US" altLang="zh-CN" baseline="0" dirty="0" err="1" smtClean="0"/>
              <a:t>checkpointing</a:t>
            </a:r>
            <a:r>
              <a:rPr lang="en-US" altLang="zh-CN" baseline="0" dirty="0" smtClean="0"/>
              <a:t>/migration.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10E830-51B4-484C-AFE0-2ABD1D658AD8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A092A-293F-4541-9033-D989C11EBF35}" type="datetime1">
              <a:rPr lang="zh-CN" altLang="en-US" smtClean="0"/>
              <a:pPr/>
              <a:t>2014/6/26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3D3BE-19BF-4459-B9CB-F2D039640D51}" type="datetime1">
              <a:rPr lang="zh-CN" altLang="en-US" smtClean="0"/>
              <a:pPr/>
              <a:t>2014/6/26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B1A9-31D7-4C34-B739-63A12779BC02}" type="datetime1">
              <a:rPr lang="zh-CN" altLang="en-US" smtClean="0"/>
              <a:pPr/>
              <a:t>2014/6/26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29904-339C-4217-AF8F-3B3D224DC5B7}" type="datetime1">
              <a:rPr lang="zh-CN" altLang="en-US" smtClean="0"/>
              <a:pPr/>
              <a:t>2014/6/26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296C4-B34B-4D64-AC9D-9927A20B364E}" type="datetime1">
              <a:rPr lang="zh-CN" altLang="en-US" smtClean="0"/>
              <a:pPr/>
              <a:t>2014/6/26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03C0-11A1-4662-B230-3D7054139964}" type="datetime1">
              <a:rPr lang="zh-CN" altLang="en-US" smtClean="0"/>
              <a:pPr/>
              <a:t>2014/6/26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473F-4EF6-41AD-9D8F-720420FD83D9}" type="datetime1">
              <a:rPr lang="zh-CN" altLang="en-US" smtClean="0"/>
              <a:pPr/>
              <a:t>2014/6/26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981FF-6171-435D-8CE6-C3FB6E111FA9}" type="datetime1">
              <a:rPr lang="zh-CN" altLang="en-US" smtClean="0"/>
              <a:pPr/>
              <a:t>2014/6/26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4D2A3-81BB-478C-BEF2-AE12FDDF9075}" type="datetime1">
              <a:rPr lang="zh-CN" altLang="en-US" smtClean="0"/>
              <a:pPr/>
              <a:t>2014/6/26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6BEF3-2ED9-4A15-9FDF-5B861F12C834}" type="datetime1">
              <a:rPr lang="zh-CN" altLang="en-US" smtClean="0"/>
              <a:pPr/>
              <a:t>2014/6/26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3C7C-EC02-4255-BCD5-58584D0BE067}" type="datetime1">
              <a:rPr lang="zh-CN" altLang="en-US" smtClean="0"/>
              <a:pPr/>
              <a:t>2014/6/26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3C155-3C10-4503-BD62-D7CC546FE4AD}" type="datetime1">
              <a:rPr lang="zh-CN" altLang="en-US" smtClean="0"/>
              <a:pPr/>
              <a:t>2014/6/26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F00FB-4C8D-4530-B351-6075F21E68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mailto:leix@vmware.com" TargetMode="Externa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xstack.sandia.gov/hobbes/" TargetMode="External"/><Relationship Id="rId5" Type="http://schemas.openxmlformats.org/officeDocument/2006/relationships/hyperlink" Target="http://www.v3vee.org/" TargetMode="External"/><Relationship Id="rId10" Type="http://schemas.openxmlformats.org/officeDocument/2006/relationships/image" Target="../media/image4.png"/><Relationship Id="rId4" Type="http://schemas.openxmlformats.org/officeDocument/2006/relationships/hyperlink" Target="http://www.lxia.net/" TargetMode="External"/><Relationship Id="rId9" Type="http://schemas.openxmlformats.org/officeDocument/2006/relationships/image" Target="../media/image2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2239962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ConCORD</a:t>
            </a:r>
            <a:r>
              <a:rPr lang="en-US" dirty="0" smtClean="0"/>
              <a:t>: </a:t>
            </a:r>
            <a:r>
              <a:rPr lang="en-US" dirty="0"/>
              <a:t>Easily Exploiting Memory Content Redundancy Through the Content-aware Service Command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2321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zh-CN" sz="4400" b="1" i="1" dirty="0">
                <a:solidFill>
                  <a:srgbClr val="56574B"/>
                </a:solidFill>
              </a:rPr>
              <a:t> </a:t>
            </a:r>
            <a:r>
              <a:rPr lang="en-US" altLang="zh-CN" sz="4400" b="1" i="1" dirty="0" smtClean="0">
                <a:solidFill>
                  <a:srgbClr val="56574B"/>
                </a:solidFill>
              </a:rPr>
              <a:t>Lei Xia</a:t>
            </a:r>
            <a:r>
              <a:rPr lang="en-US" altLang="zh-CN" sz="4400" dirty="0" smtClean="0">
                <a:solidFill>
                  <a:schemeClr val="bg1">
                    <a:lumMod val="50000"/>
                  </a:schemeClr>
                </a:solidFill>
              </a:rPr>
              <a:t>,</a:t>
            </a:r>
            <a:r>
              <a:rPr lang="en-US" altLang="zh-CN" sz="4400" dirty="0" smtClean="0">
                <a:solidFill>
                  <a:srgbClr val="C00000"/>
                </a:solidFill>
              </a:rPr>
              <a:t>     </a:t>
            </a:r>
            <a:r>
              <a:rPr lang="en-US" altLang="zh-CN" sz="4400" dirty="0" smtClean="0">
                <a:solidFill>
                  <a:srgbClr val="7030A0"/>
                </a:solidFill>
              </a:rPr>
              <a:t>Kyle Hale, Peter Dinda</a:t>
            </a:r>
          </a:p>
          <a:p>
            <a:pPr algn="ctr">
              <a:spcBef>
                <a:spcPts val="0"/>
              </a:spcBef>
              <a:buNone/>
            </a:pPr>
            <a:endParaRPr lang="en-US" altLang="zh-CN" b="1" dirty="0">
              <a:solidFill>
                <a:srgbClr val="C00000"/>
              </a:solidFill>
            </a:endParaRPr>
          </a:p>
        </p:txBody>
      </p:sp>
      <p:pic>
        <p:nvPicPr>
          <p:cNvPr id="6" name="Picture 3" descr="C:\Users\testuser\AppData\Local\Temp\VMwareDnD\5d50dc54\VMW_09Q3_LOGO_Corp_Gray_L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3938236"/>
            <a:ext cx="2313118" cy="353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057400" y="6356352"/>
            <a:ext cx="4495800" cy="365125"/>
          </a:xfrm>
        </p:spPr>
        <p:txBody>
          <a:bodyPr/>
          <a:lstStyle/>
          <a:p>
            <a:r>
              <a:rPr lang="en-US" altLang="zh-CN" sz="1800" dirty="0" smtClean="0"/>
              <a:t>HPDC’14, </a:t>
            </a:r>
            <a:r>
              <a:rPr lang="fr-FR" altLang="zh-CN" sz="1800" dirty="0" smtClean="0"/>
              <a:t>Vancouver, Canda, </a:t>
            </a:r>
            <a:r>
              <a:rPr lang="fr-FR" altLang="zh-CN" sz="1800" dirty="0" err="1"/>
              <a:t>June</a:t>
            </a:r>
            <a:r>
              <a:rPr lang="fr-FR" altLang="zh-CN" sz="1800" dirty="0"/>
              <a:t> </a:t>
            </a:r>
            <a:r>
              <a:rPr lang="fr-FR" altLang="zh-CN" sz="1800" dirty="0" smtClean="0"/>
              <a:t>23-27</a:t>
            </a:r>
            <a:endParaRPr lang="zh-CN" altLang="en-US" sz="1800" dirty="0"/>
          </a:p>
        </p:txBody>
      </p:sp>
      <p:pic>
        <p:nvPicPr>
          <p:cNvPr id="1026" name="Picture 2" descr="http://www.v3vee.org/images/palacios_head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724400"/>
            <a:ext cx="3524248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www.v3vee.org/images/v3ve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724400"/>
            <a:ext cx="1981200" cy="81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579" y="3676514"/>
            <a:ext cx="3324689" cy="97168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6000" y="5695980"/>
            <a:ext cx="4604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F0"/>
                </a:solidFill>
              </a:rPr>
              <a:t>Hobbes</a:t>
            </a:r>
            <a:r>
              <a:rPr lang="en-US" sz="2000" dirty="0" smtClean="0">
                <a:solidFill>
                  <a:srgbClr val="00B0F0"/>
                </a:solidFill>
              </a:rPr>
              <a:t>: http://xstack.sandia.gov/hobbes/</a:t>
            </a:r>
            <a:endParaRPr lang="en-US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762000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Collective VM Reconstruction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10</a:t>
            </a:fld>
            <a:endParaRPr lang="zh-CN" altLang="en-US"/>
          </a:p>
        </p:txBody>
      </p:sp>
      <p:grpSp>
        <p:nvGrpSpPr>
          <p:cNvPr id="63" name="Group 62"/>
          <p:cNvGrpSpPr/>
          <p:nvPr/>
        </p:nvGrpSpPr>
        <p:grpSpPr>
          <a:xfrm>
            <a:off x="476250" y="1314450"/>
            <a:ext cx="2343150" cy="895350"/>
            <a:chOff x="652462" y="1724025"/>
            <a:chExt cx="2343150" cy="895350"/>
          </a:xfrm>
        </p:grpSpPr>
        <p:grpSp>
          <p:nvGrpSpPr>
            <p:cNvPr id="62" name="Group 61"/>
            <p:cNvGrpSpPr/>
            <p:nvPr/>
          </p:nvGrpSpPr>
          <p:grpSpPr>
            <a:xfrm>
              <a:off x="700087" y="2162175"/>
              <a:ext cx="2295525" cy="457200"/>
              <a:chOff x="700087" y="2162175"/>
              <a:chExt cx="2295525" cy="4572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700087" y="2162175"/>
                <a:ext cx="457200" cy="4572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147762" y="2162175"/>
                <a:ext cx="457200" cy="4572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614487" y="2162175"/>
                <a:ext cx="457200" cy="4572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071687" y="2162175"/>
                <a:ext cx="457200" cy="4572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D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538412" y="2162175"/>
                <a:ext cx="457200" cy="4572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E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6" name="Rounded Rectangle 25"/>
            <p:cNvSpPr/>
            <p:nvPr/>
          </p:nvSpPr>
          <p:spPr>
            <a:xfrm>
              <a:off x="1814512" y="1781175"/>
              <a:ext cx="11430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3333FF"/>
                  </a:solidFill>
                </a:rPr>
                <a:t>VM-1</a:t>
              </a:r>
              <a:endParaRPr lang="en-US" sz="2000" dirty="0">
                <a:solidFill>
                  <a:srgbClr val="3333FF"/>
                </a:solidFill>
              </a:endParaRPr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652462" y="1724025"/>
              <a:ext cx="11430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Host-1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3333750" y="1323975"/>
            <a:ext cx="2295525" cy="885825"/>
            <a:chOff x="3338512" y="1752600"/>
            <a:chExt cx="2295525" cy="885825"/>
          </a:xfrm>
        </p:grpSpPr>
        <p:sp>
          <p:nvSpPr>
            <p:cNvPr id="19" name="Rectangle 18"/>
            <p:cNvSpPr/>
            <p:nvPr/>
          </p:nvSpPr>
          <p:spPr>
            <a:xfrm>
              <a:off x="5176837" y="2181225"/>
              <a:ext cx="457200" cy="457200"/>
            </a:xfrm>
            <a:prstGeom prst="rect">
              <a:avLst/>
            </a:prstGeom>
            <a:solidFill>
              <a:srgbClr val="7030A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F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633915" y="1781175"/>
              <a:ext cx="933448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3333FF"/>
                  </a:solidFill>
                </a:rPr>
                <a:t>VM-2</a:t>
              </a:r>
              <a:endParaRPr lang="en-US" sz="2000" dirty="0">
                <a:solidFill>
                  <a:srgbClr val="3333FF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338512" y="2181225"/>
              <a:ext cx="457200" cy="457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795712" y="2181225"/>
              <a:ext cx="457200" cy="457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257675" y="2181225"/>
              <a:ext cx="457200" cy="4572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719637" y="2181225"/>
              <a:ext cx="457200" cy="4572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E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3433765" y="1752600"/>
              <a:ext cx="105251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Host-2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</p:grpSp>
      <p:sp>
        <p:nvSpPr>
          <p:cNvPr id="28" name="Rounded Rectangle 27"/>
          <p:cNvSpPr/>
          <p:nvPr/>
        </p:nvSpPr>
        <p:spPr>
          <a:xfrm>
            <a:off x="6067425" y="1352550"/>
            <a:ext cx="11430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Host-3</a:t>
            </a:r>
            <a:endParaRPr lang="en-US" sz="2400" dirty="0">
              <a:solidFill>
                <a:srgbClr val="C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100762" y="1752600"/>
            <a:ext cx="2295525" cy="457200"/>
            <a:chOff x="3276601" y="4724400"/>
            <a:chExt cx="2295525" cy="457200"/>
          </a:xfrm>
        </p:grpSpPr>
        <p:grpSp>
          <p:nvGrpSpPr>
            <p:cNvPr id="69" name="Group 68"/>
            <p:cNvGrpSpPr/>
            <p:nvPr/>
          </p:nvGrpSpPr>
          <p:grpSpPr>
            <a:xfrm>
              <a:off x="3276601" y="4724400"/>
              <a:ext cx="1828800" cy="457200"/>
              <a:chOff x="700087" y="3638550"/>
              <a:chExt cx="1828800" cy="457200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700087" y="3638550"/>
                <a:ext cx="457200" cy="4572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1147762" y="3638550"/>
                <a:ext cx="457200" cy="4572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1614487" y="3638550"/>
                <a:ext cx="457200" cy="4572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2071687" y="3638550"/>
                <a:ext cx="457200" cy="4572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D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4" name="Rectangle 83"/>
            <p:cNvSpPr/>
            <p:nvPr/>
          </p:nvSpPr>
          <p:spPr>
            <a:xfrm>
              <a:off x="5114926" y="4724400"/>
              <a:ext cx="457200" cy="457200"/>
            </a:xfrm>
            <a:prstGeom prst="rect">
              <a:avLst/>
            </a:prstGeom>
            <a:solidFill>
              <a:srgbClr val="FF8585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G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381000" y="1219200"/>
            <a:ext cx="2590800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ounded Rectangle 79"/>
          <p:cNvSpPr/>
          <p:nvPr/>
        </p:nvSpPr>
        <p:spPr>
          <a:xfrm>
            <a:off x="3200400" y="1219200"/>
            <a:ext cx="2590800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5953125" y="1219200"/>
            <a:ext cx="2590800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5953125" y="3276600"/>
            <a:ext cx="2590800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ounded Rectangle 84"/>
          <p:cNvSpPr/>
          <p:nvPr/>
        </p:nvSpPr>
        <p:spPr>
          <a:xfrm>
            <a:off x="7353301" y="1371600"/>
            <a:ext cx="100965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3333FF"/>
                </a:solidFill>
              </a:rPr>
              <a:t>VM-3</a:t>
            </a:r>
            <a:endParaRPr lang="en-US" sz="2000" dirty="0">
              <a:solidFill>
                <a:srgbClr val="3333FF"/>
              </a:solidFill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6010276" y="3352800"/>
            <a:ext cx="11430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Host-4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1295400" y="3657600"/>
            <a:ext cx="3748087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Single VM Migration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53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00209 0.312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15625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22222E-6 L 0.0026 0.3055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1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762000"/>
          </a:xfrm>
        </p:spPr>
        <p:txBody>
          <a:bodyPr>
            <a:normAutofit/>
          </a:bodyPr>
          <a:lstStyle/>
          <a:p>
            <a:r>
              <a:rPr lang="en-US" altLang="zh-CN" b="1" dirty="0"/>
              <a:t>Collective VM Reconstruction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11</a:t>
            </a:fld>
            <a:endParaRPr lang="zh-CN" altLang="en-US"/>
          </a:p>
        </p:txBody>
      </p:sp>
      <p:grpSp>
        <p:nvGrpSpPr>
          <p:cNvPr id="63" name="Group 62"/>
          <p:cNvGrpSpPr/>
          <p:nvPr/>
        </p:nvGrpSpPr>
        <p:grpSpPr>
          <a:xfrm>
            <a:off x="476250" y="1314450"/>
            <a:ext cx="2343150" cy="895350"/>
            <a:chOff x="652462" y="1724025"/>
            <a:chExt cx="2343150" cy="895350"/>
          </a:xfrm>
        </p:grpSpPr>
        <p:grpSp>
          <p:nvGrpSpPr>
            <p:cNvPr id="62" name="Group 61"/>
            <p:cNvGrpSpPr/>
            <p:nvPr/>
          </p:nvGrpSpPr>
          <p:grpSpPr>
            <a:xfrm>
              <a:off x="700087" y="2162175"/>
              <a:ext cx="2295525" cy="457200"/>
              <a:chOff x="700087" y="2162175"/>
              <a:chExt cx="2295525" cy="4572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700087" y="2162175"/>
                <a:ext cx="457200" cy="4572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147762" y="2162175"/>
                <a:ext cx="457200" cy="4572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614487" y="2162175"/>
                <a:ext cx="457200" cy="4572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071687" y="2162175"/>
                <a:ext cx="457200" cy="4572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D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538412" y="2162175"/>
                <a:ext cx="457200" cy="4572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E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6" name="Rounded Rectangle 25"/>
            <p:cNvSpPr/>
            <p:nvPr/>
          </p:nvSpPr>
          <p:spPr>
            <a:xfrm>
              <a:off x="1814512" y="1781175"/>
              <a:ext cx="11430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3333FF"/>
                  </a:solidFill>
                </a:rPr>
                <a:t>VM-1</a:t>
              </a:r>
              <a:endParaRPr lang="en-US" sz="2000" dirty="0">
                <a:solidFill>
                  <a:srgbClr val="3333FF"/>
                </a:solidFill>
              </a:endParaRPr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652462" y="1724025"/>
              <a:ext cx="11430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Host-1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3333750" y="1323975"/>
            <a:ext cx="2295525" cy="885825"/>
            <a:chOff x="3338512" y="1752600"/>
            <a:chExt cx="2295525" cy="885825"/>
          </a:xfrm>
        </p:grpSpPr>
        <p:sp>
          <p:nvSpPr>
            <p:cNvPr id="19" name="Rectangle 18"/>
            <p:cNvSpPr/>
            <p:nvPr/>
          </p:nvSpPr>
          <p:spPr>
            <a:xfrm>
              <a:off x="5176837" y="2181225"/>
              <a:ext cx="457200" cy="457200"/>
            </a:xfrm>
            <a:prstGeom prst="rect">
              <a:avLst/>
            </a:prstGeom>
            <a:solidFill>
              <a:srgbClr val="7030A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F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633915" y="1781175"/>
              <a:ext cx="933448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3333FF"/>
                  </a:solidFill>
                </a:rPr>
                <a:t>VM-2</a:t>
              </a:r>
              <a:endParaRPr lang="en-US" sz="2000" dirty="0">
                <a:solidFill>
                  <a:srgbClr val="3333FF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338512" y="2181225"/>
              <a:ext cx="457200" cy="457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795712" y="2181225"/>
              <a:ext cx="457200" cy="457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257675" y="2181225"/>
              <a:ext cx="457200" cy="4572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719637" y="2181225"/>
              <a:ext cx="457200" cy="4572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E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3433765" y="1752600"/>
              <a:ext cx="105251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Host-2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</p:grpSp>
      <p:sp>
        <p:nvSpPr>
          <p:cNvPr id="28" name="Rounded Rectangle 27"/>
          <p:cNvSpPr/>
          <p:nvPr/>
        </p:nvSpPr>
        <p:spPr>
          <a:xfrm>
            <a:off x="6067425" y="1352550"/>
            <a:ext cx="11430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Host-3</a:t>
            </a:r>
            <a:endParaRPr lang="en-US" sz="2400" dirty="0">
              <a:solidFill>
                <a:srgbClr val="C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100762" y="1752600"/>
            <a:ext cx="2295525" cy="457200"/>
            <a:chOff x="3276601" y="4724400"/>
            <a:chExt cx="2295525" cy="457200"/>
          </a:xfrm>
        </p:grpSpPr>
        <p:grpSp>
          <p:nvGrpSpPr>
            <p:cNvPr id="69" name="Group 68"/>
            <p:cNvGrpSpPr/>
            <p:nvPr/>
          </p:nvGrpSpPr>
          <p:grpSpPr>
            <a:xfrm>
              <a:off x="3276601" y="4724400"/>
              <a:ext cx="1828800" cy="457200"/>
              <a:chOff x="700087" y="3638550"/>
              <a:chExt cx="1828800" cy="457200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700087" y="3638550"/>
                <a:ext cx="457200" cy="4572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1147762" y="3638550"/>
                <a:ext cx="457200" cy="4572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1614487" y="3638550"/>
                <a:ext cx="457200" cy="4572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2071687" y="3638550"/>
                <a:ext cx="457200" cy="4572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D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4" name="Rectangle 83"/>
            <p:cNvSpPr/>
            <p:nvPr/>
          </p:nvSpPr>
          <p:spPr>
            <a:xfrm>
              <a:off x="5114926" y="4724400"/>
              <a:ext cx="457200" cy="457200"/>
            </a:xfrm>
            <a:prstGeom prst="rect">
              <a:avLst/>
            </a:prstGeom>
            <a:solidFill>
              <a:srgbClr val="FF8585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G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381000" y="1219200"/>
            <a:ext cx="2590800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ounded Rectangle 79"/>
          <p:cNvSpPr/>
          <p:nvPr/>
        </p:nvSpPr>
        <p:spPr>
          <a:xfrm>
            <a:off x="3200400" y="1219200"/>
            <a:ext cx="2590800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5953125" y="1219200"/>
            <a:ext cx="2590800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5953125" y="3276600"/>
            <a:ext cx="2590800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ounded Rectangle 84"/>
          <p:cNvSpPr/>
          <p:nvPr/>
        </p:nvSpPr>
        <p:spPr>
          <a:xfrm>
            <a:off x="7353301" y="1371600"/>
            <a:ext cx="100965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3333FF"/>
                </a:solidFill>
              </a:rPr>
              <a:t>VM-3</a:t>
            </a:r>
            <a:endParaRPr lang="en-US" sz="2000" dirty="0">
              <a:solidFill>
                <a:srgbClr val="3333FF"/>
              </a:solidFill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6010276" y="3352800"/>
            <a:ext cx="11430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Host-4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76250" y="3657600"/>
            <a:ext cx="531495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C00000"/>
                </a:solidFill>
              </a:rPr>
              <a:t>Collective VM Reconstruction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23875" y="1752600"/>
            <a:ext cx="457200" cy="457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248150" y="1752600"/>
            <a:ext cx="457200" cy="4572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905000" y="1752600"/>
            <a:ext cx="4572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939087" y="1752600"/>
            <a:ext cx="457200" cy="457200"/>
          </a:xfrm>
          <a:prstGeom prst="rect">
            <a:avLst/>
          </a:prstGeom>
          <a:solidFill>
            <a:srgbClr val="FF8585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G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010400" y="1752600"/>
            <a:ext cx="4572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14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22222E-6 L 5E-6 0.3013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069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11111E-6 L -0.00781 0.2875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" y="14375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-0.00625 0.287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" y="14375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2448 0.287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40" y="14375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0.00139 L 0.60313 0.2875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08" y="1430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111E-6 L 0.60834 0.287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17" y="14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37" grpId="0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762000"/>
          </a:xfrm>
        </p:spPr>
        <p:txBody>
          <a:bodyPr>
            <a:normAutofit/>
          </a:bodyPr>
          <a:lstStyle/>
          <a:p>
            <a:r>
              <a:rPr lang="en-US" altLang="zh-CN" b="1" dirty="0"/>
              <a:t>Collective VM Reconstruction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12</a:t>
            </a:fld>
            <a:endParaRPr lang="zh-CN" altLang="en-US"/>
          </a:p>
        </p:txBody>
      </p:sp>
      <p:grpSp>
        <p:nvGrpSpPr>
          <p:cNvPr id="63" name="Group 62"/>
          <p:cNvGrpSpPr/>
          <p:nvPr/>
        </p:nvGrpSpPr>
        <p:grpSpPr>
          <a:xfrm>
            <a:off x="476250" y="1314450"/>
            <a:ext cx="2343150" cy="895350"/>
            <a:chOff x="652462" y="1724025"/>
            <a:chExt cx="2343150" cy="895350"/>
          </a:xfrm>
        </p:grpSpPr>
        <p:grpSp>
          <p:nvGrpSpPr>
            <p:cNvPr id="62" name="Group 61"/>
            <p:cNvGrpSpPr/>
            <p:nvPr/>
          </p:nvGrpSpPr>
          <p:grpSpPr>
            <a:xfrm>
              <a:off x="700087" y="2162175"/>
              <a:ext cx="2295525" cy="457200"/>
              <a:chOff x="700087" y="2162175"/>
              <a:chExt cx="2295525" cy="4572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700087" y="2162175"/>
                <a:ext cx="457200" cy="4572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147762" y="2162175"/>
                <a:ext cx="457200" cy="4572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614487" y="2162175"/>
                <a:ext cx="457200" cy="4572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071687" y="2162175"/>
                <a:ext cx="457200" cy="4572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D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538412" y="2162175"/>
                <a:ext cx="457200" cy="4572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E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6" name="Rounded Rectangle 25"/>
            <p:cNvSpPr/>
            <p:nvPr/>
          </p:nvSpPr>
          <p:spPr>
            <a:xfrm>
              <a:off x="1814512" y="1781175"/>
              <a:ext cx="11430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3333FF"/>
                  </a:solidFill>
                </a:rPr>
                <a:t>VM-1</a:t>
              </a:r>
              <a:endParaRPr lang="en-US" sz="2000" dirty="0">
                <a:solidFill>
                  <a:srgbClr val="3333FF"/>
                </a:solidFill>
              </a:endParaRPr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652462" y="1724025"/>
              <a:ext cx="11430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Host-1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3333750" y="1323975"/>
            <a:ext cx="2295525" cy="885825"/>
            <a:chOff x="3338512" y="1752600"/>
            <a:chExt cx="2295525" cy="885825"/>
          </a:xfrm>
        </p:grpSpPr>
        <p:sp>
          <p:nvSpPr>
            <p:cNvPr id="19" name="Rectangle 18"/>
            <p:cNvSpPr/>
            <p:nvPr/>
          </p:nvSpPr>
          <p:spPr>
            <a:xfrm>
              <a:off x="5176837" y="2181225"/>
              <a:ext cx="457200" cy="457200"/>
            </a:xfrm>
            <a:prstGeom prst="rect">
              <a:avLst/>
            </a:prstGeom>
            <a:solidFill>
              <a:srgbClr val="7030A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F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633915" y="1781175"/>
              <a:ext cx="933448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3333FF"/>
                  </a:solidFill>
                </a:rPr>
                <a:t>VM-2</a:t>
              </a:r>
              <a:endParaRPr lang="en-US" sz="2000" dirty="0">
                <a:solidFill>
                  <a:srgbClr val="3333FF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338512" y="2181225"/>
              <a:ext cx="457200" cy="457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795712" y="2181225"/>
              <a:ext cx="457200" cy="457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257675" y="2181225"/>
              <a:ext cx="457200" cy="4572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719637" y="2181225"/>
              <a:ext cx="457200" cy="4572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E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3433765" y="1752600"/>
              <a:ext cx="105251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Host-2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</p:grpSp>
      <p:sp>
        <p:nvSpPr>
          <p:cNvPr id="28" name="Rounded Rectangle 27"/>
          <p:cNvSpPr/>
          <p:nvPr/>
        </p:nvSpPr>
        <p:spPr>
          <a:xfrm>
            <a:off x="6067425" y="1352550"/>
            <a:ext cx="11430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Host-3</a:t>
            </a:r>
            <a:endParaRPr lang="en-US" sz="2400" dirty="0">
              <a:solidFill>
                <a:srgbClr val="C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100762" y="1752600"/>
            <a:ext cx="2295525" cy="457200"/>
            <a:chOff x="3276601" y="4724400"/>
            <a:chExt cx="2295525" cy="457200"/>
          </a:xfrm>
        </p:grpSpPr>
        <p:grpSp>
          <p:nvGrpSpPr>
            <p:cNvPr id="69" name="Group 68"/>
            <p:cNvGrpSpPr/>
            <p:nvPr/>
          </p:nvGrpSpPr>
          <p:grpSpPr>
            <a:xfrm>
              <a:off x="3276601" y="4724400"/>
              <a:ext cx="1828800" cy="457200"/>
              <a:chOff x="700087" y="3638550"/>
              <a:chExt cx="1828800" cy="457200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700087" y="3638550"/>
                <a:ext cx="457200" cy="4572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1147762" y="3638550"/>
                <a:ext cx="457200" cy="4572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1614487" y="3638550"/>
                <a:ext cx="457200" cy="4572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2071687" y="3638550"/>
                <a:ext cx="457200" cy="4572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D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4" name="Rectangle 83"/>
            <p:cNvSpPr/>
            <p:nvPr/>
          </p:nvSpPr>
          <p:spPr>
            <a:xfrm>
              <a:off x="5114926" y="4724400"/>
              <a:ext cx="457200" cy="457200"/>
            </a:xfrm>
            <a:prstGeom prst="rect">
              <a:avLst/>
            </a:prstGeom>
            <a:solidFill>
              <a:srgbClr val="FF8585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G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381000" y="1219200"/>
            <a:ext cx="2590800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ounded Rectangle 79"/>
          <p:cNvSpPr/>
          <p:nvPr/>
        </p:nvSpPr>
        <p:spPr>
          <a:xfrm>
            <a:off x="3200400" y="1219200"/>
            <a:ext cx="2590800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5953125" y="1219200"/>
            <a:ext cx="2590800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5953125" y="3276600"/>
            <a:ext cx="2590800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ounded Rectangle 85"/>
          <p:cNvSpPr/>
          <p:nvPr/>
        </p:nvSpPr>
        <p:spPr>
          <a:xfrm>
            <a:off x="6010276" y="3352800"/>
            <a:ext cx="11430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Host-4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047750" y="3657600"/>
            <a:ext cx="4352925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Collective VM Migration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23875" y="1752600"/>
            <a:ext cx="457200" cy="457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248150" y="1752600"/>
            <a:ext cx="457200" cy="4572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905000" y="1752600"/>
            <a:ext cx="4572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939087" y="1752600"/>
            <a:ext cx="457200" cy="457200"/>
          </a:xfrm>
          <a:prstGeom prst="rect">
            <a:avLst/>
          </a:prstGeom>
          <a:solidFill>
            <a:srgbClr val="FF8585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G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010400" y="1752600"/>
            <a:ext cx="4572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6096000" y="3733800"/>
            <a:ext cx="2295525" cy="457200"/>
            <a:chOff x="3276601" y="4724400"/>
            <a:chExt cx="2295525" cy="457200"/>
          </a:xfrm>
        </p:grpSpPr>
        <p:grpSp>
          <p:nvGrpSpPr>
            <p:cNvPr id="46" name="Group 45"/>
            <p:cNvGrpSpPr/>
            <p:nvPr/>
          </p:nvGrpSpPr>
          <p:grpSpPr>
            <a:xfrm>
              <a:off x="3276601" y="4724400"/>
              <a:ext cx="1828800" cy="457200"/>
              <a:chOff x="700087" y="3638550"/>
              <a:chExt cx="1828800" cy="457200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700087" y="3638550"/>
                <a:ext cx="457200" cy="4572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1147762" y="3638550"/>
                <a:ext cx="457200" cy="4572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1614487" y="3638550"/>
                <a:ext cx="457200" cy="4572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2071687" y="3638550"/>
                <a:ext cx="457200" cy="4572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D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7" name="Rectangle 46"/>
            <p:cNvSpPr/>
            <p:nvPr/>
          </p:nvSpPr>
          <p:spPr>
            <a:xfrm>
              <a:off x="5114926" y="4724400"/>
              <a:ext cx="457200" cy="457200"/>
            </a:xfrm>
            <a:prstGeom prst="rect">
              <a:avLst/>
            </a:prstGeom>
            <a:solidFill>
              <a:srgbClr val="FF8585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G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52" name="Rounded Rectangle 51"/>
          <p:cNvSpPr/>
          <p:nvPr/>
        </p:nvSpPr>
        <p:spPr>
          <a:xfrm>
            <a:off x="7348539" y="3429000"/>
            <a:ext cx="100965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3333FF"/>
                </a:solidFill>
              </a:rPr>
              <a:t>VM-3</a:t>
            </a:r>
            <a:endParaRPr lang="en-US" sz="2000" dirty="0">
              <a:solidFill>
                <a:srgbClr val="3333FF"/>
              </a:solidFill>
            </a:endParaRPr>
          </a:p>
        </p:txBody>
      </p:sp>
      <p:cxnSp>
        <p:nvCxnSpPr>
          <p:cNvPr id="12" name="Straight Arrow Connector 11"/>
          <p:cNvCxnSpPr>
            <a:stCxn id="40" idx="2"/>
            <a:endCxn id="48" idx="0"/>
          </p:cNvCxnSpPr>
          <p:nvPr/>
        </p:nvCxnSpPr>
        <p:spPr>
          <a:xfrm>
            <a:off x="752475" y="2209800"/>
            <a:ext cx="5572125" cy="1524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9" idx="2"/>
          </p:cNvCxnSpPr>
          <p:nvPr/>
        </p:nvCxnSpPr>
        <p:spPr>
          <a:xfrm>
            <a:off x="2124075" y="2209800"/>
            <a:ext cx="5576887" cy="1524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49" idx="0"/>
          </p:cNvCxnSpPr>
          <p:nvPr/>
        </p:nvCxnSpPr>
        <p:spPr>
          <a:xfrm>
            <a:off x="4476750" y="2209800"/>
            <a:ext cx="2295525" cy="1524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72" idx="2"/>
            <a:endCxn id="50" idx="0"/>
          </p:cNvCxnSpPr>
          <p:nvPr/>
        </p:nvCxnSpPr>
        <p:spPr>
          <a:xfrm flipH="1">
            <a:off x="7239000" y="2209800"/>
            <a:ext cx="4762" cy="1524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84" idx="2"/>
          </p:cNvCxnSpPr>
          <p:nvPr/>
        </p:nvCxnSpPr>
        <p:spPr>
          <a:xfrm>
            <a:off x="8167687" y="2209800"/>
            <a:ext cx="0" cy="1524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5" name="内容占位符 2"/>
          <p:cNvSpPr txBox="1">
            <a:spLocks/>
          </p:cNvSpPr>
          <p:nvPr/>
        </p:nvSpPr>
        <p:spPr>
          <a:xfrm>
            <a:off x="228600" y="4953000"/>
            <a:ext cx="85344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itchFamily="34" charset="0"/>
              <a:buNone/>
            </a:pPr>
            <a:r>
              <a:rPr lang="en-US" sz="3200" b="1" dirty="0" smtClean="0">
                <a:solidFill>
                  <a:srgbClr val="3333FF"/>
                </a:solidFill>
              </a:rPr>
              <a:t>Fasten VM migration by reconstructing its memory from multiple sources</a:t>
            </a:r>
            <a:endParaRPr lang="en-US" sz="3200" b="1" dirty="0" smtClean="0">
              <a:solidFill>
                <a:srgbClr val="3333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815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05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We need to detect and track memory content sharing</a:t>
            </a:r>
          </a:p>
          <a:p>
            <a:pPr lvl="1"/>
            <a:r>
              <a:rPr lang="en-US" sz="3600" i="1" dirty="0" smtClean="0">
                <a:solidFill>
                  <a:srgbClr val="FF0000"/>
                </a:solidFill>
              </a:rPr>
              <a:t>Continuously</a:t>
            </a:r>
            <a:r>
              <a:rPr lang="en-US" sz="3600" dirty="0" smtClean="0">
                <a:solidFill>
                  <a:srgbClr val="000000"/>
                </a:solidFill>
              </a:rPr>
              <a:t> tracking with system running</a:t>
            </a:r>
          </a:p>
          <a:p>
            <a:pPr lvl="1"/>
            <a:r>
              <a:rPr lang="en-US" sz="3600" dirty="0" smtClean="0"/>
              <a:t>Both </a:t>
            </a:r>
            <a:r>
              <a:rPr lang="en-US" sz="3600" dirty="0"/>
              <a:t>intra-node and </a:t>
            </a:r>
            <a:r>
              <a:rPr lang="en-US" sz="3600" i="1" dirty="0" smtClean="0">
                <a:solidFill>
                  <a:srgbClr val="FF0000"/>
                </a:solidFill>
              </a:rPr>
              <a:t>inter-node </a:t>
            </a:r>
            <a:r>
              <a:rPr lang="en-US" sz="3600" dirty="0"/>
              <a:t>sharing</a:t>
            </a:r>
          </a:p>
          <a:p>
            <a:pPr lvl="1"/>
            <a:r>
              <a:rPr lang="en-US" sz="3600" i="1" dirty="0" smtClean="0">
                <a:solidFill>
                  <a:srgbClr val="FF0000"/>
                </a:solidFill>
              </a:rPr>
              <a:t>Scalable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000000"/>
                </a:solidFill>
              </a:rPr>
              <a:t>in large scale parallel systems with minimal overhead</a:t>
            </a: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94456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Content-sharing Detection and Tracking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075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257800"/>
          </a:xfrm>
        </p:spPr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en-US" dirty="0" smtClean="0"/>
              <a:t>ontent sharing tracking should be factored into a separate service</a:t>
            </a:r>
          </a:p>
          <a:p>
            <a:pPr lvl="1"/>
            <a:r>
              <a:rPr lang="en-US" sz="3200" dirty="0" smtClean="0"/>
              <a:t>Maintain and enhance a single implementation of memory content tracking</a:t>
            </a:r>
          </a:p>
          <a:p>
            <a:pPr lvl="2"/>
            <a:r>
              <a:rPr lang="en-US" sz="2800" dirty="0"/>
              <a:t>Allow us to focus on developing </a:t>
            </a:r>
            <a:r>
              <a:rPr lang="en-US" sz="2800" dirty="0" smtClean="0"/>
              <a:t>an </a:t>
            </a:r>
            <a:r>
              <a:rPr lang="en-US" sz="2800" dirty="0"/>
              <a:t>efficient and effective tracking service </a:t>
            </a:r>
            <a:r>
              <a:rPr lang="en-US" sz="2800" dirty="0" smtClean="0"/>
              <a:t>itself</a:t>
            </a:r>
          </a:p>
          <a:p>
            <a:pPr lvl="1"/>
            <a:r>
              <a:rPr lang="en-US" sz="3200" dirty="0" smtClean="0"/>
              <a:t>Avoid redundant content tracking overheads when multiple services exist</a:t>
            </a:r>
          </a:p>
          <a:p>
            <a:pPr lvl="1"/>
            <a:r>
              <a:rPr lang="en-US" sz="3200" dirty="0" smtClean="0"/>
              <a:t>Much easier to build content-aware services with existing tracking service</a:t>
            </a: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534400" cy="762000"/>
          </a:xfrm>
        </p:spPr>
        <p:txBody>
          <a:bodyPr>
            <a:noAutofit/>
          </a:bodyPr>
          <a:lstStyle/>
          <a:p>
            <a:r>
              <a:rPr lang="en-US" altLang="zh-CN" sz="4000" dirty="0" smtClean="0"/>
              <a:t>Content-sharing Tracking As a Service</a:t>
            </a:r>
            <a:endParaRPr lang="zh-CN" altLang="en-US" sz="4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 distributed </a:t>
            </a:r>
            <a:r>
              <a:rPr lang="en-US" b="1" i="1" dirty="0" smtClean="0"/>
              <a:t>inter-node</a:t>
            </a:r>
            <a:r>
              <a:rPr lang="en-US" dirty="0"/>
              <a:t> </a:t>
            </a:r>
            <a:r>
              <a:rPr lang="en-US" dirty="0" smtClean="0"/>
              <a:t>and intra-node memory content redundancy detection and tracking system</a:t>
            </a:r>
          </a:p>
          <a:p>
            <a:pPr lvl="1"/>
            <a:r>
              <a:rPr lang="en-US" dirty="0" smtClean="0"/>
              <a:t>Continuously tracks all memory content sharing</a:t>
            </a:r>
            <a:r>
              <a:rPr lang="en-US" dirty="0"/>
              <a:t> </a:t>
            </a:r>
            <a:r>
              <a:rPr lang="en-US" dirty="0" smtClean="0"/>
              <a:t>in a distributed memory parallel system</a:t>
            </a:r>
          </a:p>
          <a:p>
            <a:pPr lvl="1"/>
            <a:r>
              <a:rPr lang="en-US" dirty="0" smtClean="0"/>
              <a:t>Hash-based content detection</a:t>
            </a:r>
          </a:p>
          <a:p>
            <a:pPr lvl="2"/>
            <a:r>
              <a:rPr lang="en-US" sz="2800" dirty="0" smtClean="0"/>
              <a:t>Each memory block is represented by a hash value (</a:t>
            </a:r>
            <a:r>
              <a:rPr lang="en-US" sz="2800" i="1" dirty="0" smtClean="0"/>
              <a:t>content hash</a:t>
            </a:r>
            <a:r>
              <a:rPr lang="en-US" sz="2800" dirty="0" smtClean="0"/>
              <a:t>)</a:t>
            </a:r>
          </a:p>
          <a:p>
            <a:pPr lvl="2"/>
            <a:r>
              <a:rPr lang="en-US" sz="2800" dirty="0" smtClean="0"/>
              <a:t>Two blocks with the same content hash are considered as having same content</a:t>
            </a: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944562"/>
          </a:xfrm>
        </p:spPr>
        <p:txBody>
          <a:bodyPr/>
          <a:lstStyle/>
          <a:p>
            <a:r>
              <a:rPr lang="en-US" altLang="zh-CN" dirty="0" err="1" smtClean="0"/>
              <a:t>ConCORD</a:t>
            </a:r>
            <a:r>
              <a:rPr lang="en-US" altLang="zh-CN" dirty="0" smtClean="0"/>
              <a:t>: Overview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2200" y="66809"/>
            <a:ext cx="8305800" cy="944562"/>
          </a:xfrm>
        </p:spPr>
        <p:txBody>
          <a:bodyPr/>
          <a:lstStyle/>
          <a:p>
            <a:r>
              <a:rPr lang="en-US" altLang="zh-CN" dirty="0" err="1" smtClean="0"/>
              <a:t>ConCORD</a:t>
            </a:r>
            <a:r>
              <a:rPr lang="en-US" altLang="zh-CN" dirty="0" smtClean="0"/>
              <a:t>: System Architecture</a:t>
            </a:r>
            <a:endParaRPr lang="zh-CN" altLang="en-US" dirty="0"/>
          </a:p>
        </p:txBody>
      </p:sp>
      <p:sp>
        <p:nvSpPr>
          <p:cNvPr id="52" name="灯片编号占位符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16</a:t>
            </a:fld>
            <a:endParaRPr lang="zh-CN" altLang="en-US"/>
          </a:p>
        </p:txBody>
      </p:sp>
      <p:grpSp>
        <p:nvGrpSpPr>
          <p:cNvPr id="54" name="Group 53"/>
          <p:cNvGrpSpPr/>
          <p:nvPr/>
        </p:nvGrpSpPr>
        <p:grpSpPr>
          <a:xfrm>
            <a:off x="285803" y="1206790"/>
            <a:ext cx="8564563" cy="5410492"/>
            <a:chOff x="304800" y="76200"/>
            <a:chExt cx="8640763" cy="6629400"/>
          </a:xfrm>
        </p:grpSpPr>
        <p:sp>
          <p:nvSpPr>
            <p:cNvPr id="55" name="圆角矩形 10"/>
            <p:cNvSpPr/>
            <p:nvPr/>
          </p:nvSpPr>
          <p:spPr>
            <a:xfrm>
              <a:off x="304800" y="3429000"/>
              <a:ext cx="8534400" cy="26670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b="1">
                <a:solidFill>
                  <a:srgbClr val="FFFFFF"/>
                </a:solidFill>
              </a:endParaRPr>
            </a:p>
          </p:txBody>
        </p:sp>
        <p:sp>
          <p:nvSpPr>
            <p:cNvPr id="56" name="矩形 67"/>
            <p:cNvSpPr/>
            <p:nvPr/>
          </p:nvSpPr>
          <p:spPr>
            <a:xfrm>
              <a:off x="6477000" y="3581400"/>
              <a:ext cx="2133600" cy="838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altLang="zh-CN" b="1" dirty="0">
                  <a:solidFill>
                    <a:srgbClr val="10253F"/>
                  </a:solidFill>
                </a:rPr>
                <a:t>Memory Content Update </a:t>
              </a:r>
              <a:r>
                <a:rPr lang="en-US" altLang="zh-CN" b="1" dirty="0" smtClean="0">
                  <a:solidFill>
                    <a:srgbClr val="10253F"/>
                  </a:solidFill>
                </a:rPr>
                <a:t>Interface</a:t>
              </a:r>
              <a:endParaRPr lang="en-US" altLang="zh-CN" b="1" dirty="0">
                <a:solidFill>
                  <a:srgbClr val="10253F"/>
                </a:solidFill>
              </a:endParaRPr>
            </a:p>
          </p:txBody>
        </p:sp>
        <p:sp>
          <p:nvSpPr>
            <p:cNvPr id="57" name="矩形 68"/>
            <p:cNvSpPr/>
            <p:nvPr/>
          </p:nvSpPr>
          <p:spPr>
            <a:xfrm>
              <a:off x="762000" y="3581400"/>
              <a:ext cx="1905000" cy="838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/>
              <a:r>
                <a:rPr lang="en-US" altLang="zh-CN" b="1" dirty="0">
                  <a:solidFill>
                    <a:srgbClr val="10253F"/>
                  </a:solidFill>
                </a:rPr>
                <a:t>Content-sharing </a:t>
              </a:r>
            </a:p>
            <a:p>
              <a:pPr algn="ctr"/>
              <a:r>
                <a:rPr lang="en-US" altLang="zh-CN" b="1" dirty="0">
                  <a:solidFill>
                    <a:srgbClr val="10253F"/>
                  </a:solidFill>
                </a:rPr>
                <a:t>Query </a:t>
              </a:r>
              <a:r>
                <a:rPr lang="en-US" altLang="zh-CN" b="1" dirty="0" smtClean="0">
                  <a:solidFill>
                    <a:srgbClr val="10253F"/>
                  </a:solidFill>
                </a:rPr>
                <a:t>Interface</a:t>
              </a:r>
              <a:endParaRPr lang="en-US" altLang="zh-CN" b="1" dirty="0">
                <a:solidFill>
                  <a:srgbClr val="10253F"/>
                </a:solidFill>
              </a:endParaRPr>
            </a:p>
          </p:txBody>
        </p:sp>
        <p:sp>
          <p:nvSpPr>
            <p:cNvPr id="58" name="矩形 50"/>
            <p:cNvSpPr/>
            <p:nvPr/>
          </p:nvSpPr>
          <p:spPr>
            <a:xfrm>
              <a:off x="2819400" y="3581400"/>
              <a:ext cx="2768600" cy="838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/>
              <a:r>
                <a:rPr lang="en-US" altLang="zh-CN" b="1" dirty="0" smtClean="0">
                  <a:solidFill>
                    <a:srgbClr val="10253F"/>
                  </a:solidFill>
                </a:rPr>
                <a:t>Content-aware Service Command Controller</a:t>
              </a:r>
              <a:endParaRPr lang="en-US" altLang="zh-CN" b="1" dirty="0">
                <a:solidFill>
                  <a:srgbClr val="10253F"/>
                </a:solidFill>
              </a:endParaRPr>
            </a:p>
          </p:txBody>
        </p:sp>
        <p:sp>
          <p:nvSpPr>
            <p:cNvPr id="59" name="TextBox 82"/>
            <p:cNvSpPr txBox="1">
              <a:spLocks noChangeArrowheads="1"/>
            </p:cNvSpPr>
            <p:nvPr/>
          </p:nvSpPr>
          <p:spPr bwMode="auto">
            <a:xfrm>
              <a:off x="381000" y="4572000"/>
              <a:ext cx="1905000" cy="954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altLang="zh-CN" sz="2800" b="1">
                  <a:solidFill>
                    <a:srgbClr val="002060"/>
                  </a:solidFill>
                  <a:latin typeface="Calibri" pitchFamily="34" charset="0"/>
                </a:rPr>
                <a:t>ConCORD</a:t>
              </a:r>
            </a:p>
            <a:p>
              <a:pPr eaLnBrk="1" hangingPunct="1"/>
              <a:endParaRPr lang="zh-CN" altLang="en-US" sz="2800" b="1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cxnSp>
          <p:nvCxnSpPr>
            <p:cNvPr id="60" name="直接箭头连接符 85"/>
            <p:cNvCxnSpPr>
              <a:stCxn id="68" idx="2"/>
              <a:endCxn id="57" idx="0"/>
            </p:cNvCxnSpPr>
            <p:nvPr/>
          </p:nvCxnSpPr>
          <p:spPr>
            <a:xfrm>
              <a:off x="1333500" y="2133600"/>
              <a:ext cx="381000" cy="14478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接箭头连接符 91"/>
            <p:cNvCxnSpPr>
              <a:stCxn id="68" idx="2"/>
              <a:endCxn id="58" idx="0"/>
            </p:cNvCxnSpPr>
            <p:nvPr/>
          </p:nvCxnSpPr>
          <p:spPr>
            <a:xfrm>
              <a:off x="1333500" y="2133600"/>
              <a:ext cx="2870201" cy="14478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矩形 49"/>
            <p:cNvSpPr/>
            <p:nvPr/>
          </p:nvSpPr>
          <p:spPr>
            <a:xfrm>
              <a:off x="3352800" y="457200"/>
              <a:ext cx="2062163" cy="2590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cxnSp>
          <p:nvCxnSpPr>
            <p:cNvPr id="63" name="直接连接符 52"/>
            <p:cNvCxnSpPr/>
            <p:nvPr/>
          </p:nvCxnSpPr>
          <p:spPr>
            <a:xfrm>
              <a:off x="3362325" y="1681163"/>
              <a:ext cx="2062163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圆角矩形 63"/>
            <p:cNvSpPr/>
            <p:nvPr/>
          </p:nvSpPr>
          <p:spPr>
            <a:xfrm>
              <a:off x="3449638" y="1785938"/>
              <a:ext cx="1897062" cy="118586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altLang="zh-CN" sz="1600" b="1" dirty="0">
                <a:solidFill>
                  <a:srgbClr val="10253F"/>
                </a:solidFill>
              </a:endParaRPr>
            </a:p>
            <a:p>
              <a:pPr algn="ctr"/>
              <a:endParaRPr lang="en-US" altLang="zh-CN" sz="1600" b="1" dirty="0">
                <a:solidFill>
                  <a:srgbClr val="10253F"/>
                </a:solidFill>
              </a:endParaRPr>
            </a:p>
            <a:p>
              <a:pPr algn="ctr">
                <a:lnSpc>
                  <a:spcPts val="1400"/>
                </a:lnSpc>
              </a:pPr>
              <a:endParaRPr lang="en-US" altLang="zh-CN" sz="1600" b="1" dirty="0">
                <a:solidFill>
                  <a:srgbClr val="10253F"/>
                </a:solidFill>
              </a:endParaRPr>
            </a:p>
            <a:p>
              <a:pPr algn="ctr">
                <a:lnSpc>
                  <a:spcPts val="1400"/>
                </a:lnSpc>
              </a:pPr>
              <a:endParaRPr lang="en-US" altLang="zh-CN" sz="1600" b="1" dirty="0">
                <a:solidFill>
                  <a:srgbClr val="10253F"/>
                </a:solidFill>
              </a:endParaRPr>
            </a:p>
            <a:p>
              <a:pPr algn="ctr">
                <a:lnSpc>
                  <a:spcPts val="1400"/>
                </a:lnSpc>
              </a:pPr>
              <a:endParaRPr lang="en-US" altLang="zh-CN" sz="1600" b="1" dirty="0">
                <a:solidFill>
                  <a:srgbClr val="10253F"/>
                </a:solidFill>
              </a:endParaRPr>
            </a:p>
            <a:p>
              <a:pPr algn="ctr">
                <a:lnSpc>
                  <a:spcPts val="1400"/>
                </a:lnSpc>
              </a:pPr>
              <a:endParaRPr lang="en-US" altLang="zh-CN" sz="1600" b="1" dirty="0">
                <a:solidFill>
                  <a:srgbClr val="10253F"/>
                </a:solidFill>
              </a:endParaRPr>
            </a:p>
            <a:p>
              <a:pPr algn="ctr">
                <a:lnSpc>
                  <a:spcPts val="1400"/>
                </a:lnSpc>
              </a:pPr>
              <a:endParaRPr lang="en-US" altLang="zh-CN" sz="1600" b="1" dirty="0">
                <a:solidFill>
                  <a:srgbClr val="10253F"/>
                </a:solidFill>
              </a:endParaRPr>
            </a:p>
            <a:p>
              <a:pPr algn="ctr">
                <a:lnSpc>
                  <a:spcPts val="1400"/>
                </a:lnSpc>
              </a:pPr>
              <a:endParaRPr lang="en-US" altLang="zh-CN" sz="1600" b="1" dirty="0">
                <a:solidFill>
                  <a:srgbClr val="10253F"/>
                </a:solidFill>
              </a:endParaRPr>
            </a:p>
            <a:p>
              <a:pPr algn="ctr">
                <a:lnSpc>
                  <a:spcPts val="1400"/>
                </a:lnSpc>
              </a:pPr>
              <a:endParaRPr lang="en-US" altLang="zh-CN" sz="1600" b="1" dirty="0">
                <a:solidFill>
                  <a:srgbClr val="10253F"/>
                </a:solidFill>
              </a:endParaRPr>
            </a:p>
            <a:p>
              <a:pPr algn="ctr">
                <a:lnSpc>
                  <a:spcPts val="1400"/>
                </a:lnSpc>
              </a:pPr>
              <a:endParaRPr lang="en-US" altLang="zh-CN" sz="1600" b="1" dirty="0">
                <a:solidFill>
                  <a:srgbClr val="10253F"/>
                </a:solidFill>
              </a:endParaRPr>
            </a:p>
            <a:p>
              <a:pPr algn="ctr">
                <a:lnSpc>
                  <a:spcPts val="1400"/>
                </a:lnSpc>
              </a:pPr>
              <a:r>
                <a:rPr lang="en-US" altLang="zh-CN" sz="1600" b="1" dirty="0">
                  <a:solidFill>
                    <a:srgbClr val="10253F"/>
                  </a:solidFill>
                </a:rPr>
                <a:t>Hypervisor </a:t>
              </a:r>
            </a:p>
            <a:p>
              <a:pPr algn="ctr">
                <a:lnSpc>
                  <a:spcPts val="1400"/>
                </a:lnSpc>
              </a:pPr>
              <a:r>
                <a:rPr lang="en-US" altLang="zh-CN" sz="1600" b="1" dirty="0">
                  <a:solidFill>
                    <a:srgbClr val="10253F"/>
                  </a:solidFill>
                </a:rPr>
                <a:t>(VMM)</a:t>
              </a:r>
            </a:p>
            <a:p>
              <a:pPr algn="ctr"/>
              <a:endParaRPr lang="en-US" altLang="zh-CN" sz="1600" b="1" dirty="0">
                <a:solidFill>
                  <a:srgbClr val="10253F"/>
                </a:solidFill>
              </a:endParaRPr>
            </a:p>
            <a:p>
              <a:pPr algn="ctr"/>
              <a:endParaRPr lang="en-US" altLang="zh-CN" sz="1600" b="1" dirty="0">
                <a:solidFill>
                  <a:srgbClr val="FFFFFF"/>
                </a:solidFill>
              </a:endParaRPr>
            </a:p>
            <a:p>
              <a:pPr algn="ctr"/>
              <a:endParaRPr lang="en-US" altLang="zh-CN" sz="1600" b="1" dirty="0" smtClean="0">
                <a:solidFill>
                  <a:srgbClr val="FFFFFF"/>
                </a:solidFill>
              </a:endParaRPr>
            </a:p>
            <a:p>
              <a:pPr algn="ctr"/>
              <a:endParaRPr lang="en-US" altLang="zh-CN" sz="1600" b="1" dirty="0">
                <a:solidFill>
                  <a:srgbClr val="FFFFFF"/>
                </a:solidFill>
              </a:endParaRPr>
            </a:p>
            <a:p>
              <a:pPr algn="ctr"/>
              <a:endParaRPr lang="en-US" altLang="zh-CN" sz="1600" b="1" dirty="0">
                <a:solidFill>
                  <a:srgbClr val="FFFFFF"/>
                </a:solidFill>
              </a:endParaRPr>
            </a:p>
          </p:txBody>
        </p:sp>
        <p:sp>
          <p:nvSpPr>
            <p:cNvPr id="65" name="圆角矩形 73"/>
            <p:cNvSpPr/>
            <p:nvPr/>
          </p:nvSpPr>
          <p:spPr>
            <a:xfrm>
              <a:off x="4343400" y="533400"/>
              <a:ext cx="990600" cy="9906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2400" b="1">
                <a:solidFill>
                  <a:srgbClr val="10253F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529138" y="500063"/>
              <a:ext cx="641350" cy="3683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zh-CN" b="1">
                  <a:solidFill>
                    <a:srgbClr val="10253F"/>
                  </a:solidFill>
                  <a:latin typeface="Calibri" pitchFamily="34" charset="0"/>
                </a:rPr>
                <a:t>VM</a:t>
              </a:r>
              <a:endParaRPr lang="zh-CN" altLang="en-US" sz="3600">
                <a:latin typeface="Calibri" pitchFamily="34" charset="0"/>
              </a:endParaRPr>
            </a:p>
          </p:txBody>
        </p:sp>
        <p:sp>
          <p:nvSpPr>
            <p:cNvPr id="67" name="矩形 77"/>
            <p:cNvSpPr/>
            <p:nvPr/>
          </p:nvSpPr>
          <p:spPr>
            <a:xfrm>
              <a:off x="3962400" y="1828800"/>
              <a:ext cx="1201738" cy="7238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lnSpc>
                  <a:spcPts val="1600"/>
                </a:lnSpc>
              </a:pPr>
              <a:r>
                <a:rPr lang="en-US" altLang="zh-CN" sz="1600" b="1">
                  <a:solidFill>
                    <a:schemeClr val="bg1"/>
                  </a:solidFill>
                </a:rPr>
                <a:t>Memory Update Monitor</a:t>
              </a:r>
              <a:endParaRPr lang="zh-CN" altLang="en-US" sz="1200" b="1">
                <a:solidFill>
                  <a:schemeClr val="bg1"/>
                </a:solidFill>
              </a:endParaRPr>
            </a:p>
          </p:txBody>
        </p:sp>
        <p:sp>
          <p:nvSpPr>
            <p:cNvPr id="68" name="圆角矩形 81"/>
            <p:cNvSpPr/>
            <p:nvPr/>
          </p:nvSpPr>
          <p:spPr>
            <a:xfrm>
              <a:off x="381000" y="1295400"/>
              <a:ext cx="1905000" cy="838200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altLang="zh-CN" sz="1400" b="1" dirty="0">
                <a:solidFill>
                  <a:srgbClr val="10253F"/>
                </a:solidFill>
              </a:endParaRPr>
            </a:p>
            <a:p>
              <a:pPr algn="ctr"/>
              <a:endParaRPr lang="en-US" altLang="zh-CN" sz="1400" b="1" dirty="0">
                <a:solidFill>
                  <a:srgbClr val="10253F"/>
                </a:solidFill>
              </a:endParaRPr>
            </a:p>
            <a:p>
              <a:pPr algn="ctr"/>
              <a:endParaRPr lang="en-US" altLang="zh-CN" sz="2000" b="1" dirty="0">
                <a:solidFill>
                  <a:srgbClr val="10253F"/>
                </a:solidFill>
              </a:endParaRPr>
            </a:p>
            <a:p>
              <a:pPr algn="ctr"/>
              <a:r>
                <a:rPr lang="en-US" altLang="zh-CN" sz="2000" b="1" dirty="0" smtClean="0">
                  <a:solidFill>
                    <a:srgbClr val="10253F"/>
                  </a:solidFill>
                </a:rPr>
                <a:t>Content-aware</a:t>
              </a:r>
            </a:p>
            <a:p>
              <a:pPr algn="ctr"/>
              <a:r>
                <a:rPr lang="en-US" altLang="zh-CN" sz="2000" b="1" dirty="0" smtClean="0">
                  <a:solidFill>
                    <a:srgbClr val="10253F"/>
                  </a:solidFill>
                </a:rPr>
                <a:t>Service</a:t>
              </a:r>
              <a:endParaRPr lang="en-US" altLang="zh-CN" sz="2000" b="1" dirty="0">
                <a:solidFill>
                  <a:srgbClr val="10253F"/>
                </a:solidFill>
              </a:endParaRPr>
            </a:p>
            <a:p>
              <a:pPr algn="ctr"/>
              <a:endParaRPr lang="en-US" altLang="zh-CN" sz="1400" b="1" dirty="0">
                <a:solidFill>
                  <a:srgbClr val="FFFFFF"/>
                </a:solidFill>
              </a:endParaRPr>
            </a:p>
            <a:p>
              <a:pPr algn="ctr"/>
              <a:endParaRPr lang="en-US" altLang="zh-CN" sz="1400" b="1" dirty="0">
                <a:solidFill>
                  <a:srgbClr val="FFFFFF"/>
                </a:solidFill>
              </a:endParaRPr>
            </a:p>
            <a:p>
              <a:pPr algn="ctr"/>
              <a:endParaRPr lang="en-US" altLang="zh-CN" sz="1400" b="1" dirty="0">
                <a:solidFill>
                  <a:srgbClr val="FFFFFF"/>
                </a:solidFill>
              </a:endParaRPr>
            </a:p>
            <a:p>
              <a:pPr algn="ctr"/>
              <a:endParaRPr lang="en-US" altLang="zh-CN" sz="1400" b="1" dirty="0">
                <a:solidFill>
                  <a:srgbClr val="FFFFFF"/>
                </a:solidFill>
              </a:endParaRPr>
            </a:p>
          </p:txBody>
        </p:sp>
        <p:sp>
          <p:nvSpPr>
            <p:cNvPr id="69" name="tower"/>
            <p:cNvSpPr>
              <a:spLocks noEditPoints="1" noChangeArrowheads="1"/>
            </p:cNvSpPr>
            <p:nvPr/>
          </p:nvSpPr>
          <p:spPr bwMode="auto">
            <a:xfrm>
              <a:off x="1066800" y="6172200"/>
              <a:ext cx="457200" cy="533400"/>
            </a:xfrm>
            <a:custGeom>
              <a:avLst/>
              <a:gdLst>
                <a:gd name="T0" fmla="*/ 0 w 21600"/>
                <a:gd name="T1" fmla="*/ 1331845 h 21600"/>
                <a:gd name="T2" fmla="*/ 2985643 w 21600"/>
                <a:gd name="T3" fmla="*/ 0 h 21600"/>
                <a:gd name="T4" fmla="*/ 4838700 w 21600"/>
                <a:gd name="T5" fmla="*/ 0 h 21600"/>
                <a:gd name="T6" fmla="*/ 9677378 w 21600"/>
                <a:gd name="T7" fmla="*/ 0 h 21600"/>
                <a:gd name="T8" fmla="*/ 9677378 w 21600"/>
                <a:gd name="T9" fmla="*/ 7103753 h 21600"/>
                <a:gd name="T10" fmla="*/ 9677378 w 21600"/>
                <a:gd name="T11" fmla="*/ 11840170 h 21600"/>
                <a:gd name="T12" fmla="*/ 6794775 w 21600"/>
                <a:gd name="T13" fmla="*/ 13172018 h 21600"/>
                <a:gd name="T14" fmla="*/ 4735639 w 21600"/>
                <a:gd name="T15" fmla="*/ 13172018 h 21600"/>
                <a:gd name="T16" fmla="*/ 0 w 21600"/>
                <a:gd name="T17" fmla="*/ 13172018 h 21600"/>
                <a:gd name="T18" fmla="*/ 0 w 21600"/>
                <a:gd name="T19" fmla="*/ 7029966 h 216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459 w 21600"/>
                <a:gd name="T31" fmla="*/ 22540 h 21600"/>
                <a:gd name="T32" fmla="*/ 21485 w 21600"/>
                <a:gd name="T33" fmla="*/ 27000 h 2160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600" h="21600" extrusionOk="0">
                  <a:moveTo>
                    <a:pt x="0" y="2184"/>
                  </a:moveTo>
                  <a:lnTo>
                    <a:pt x="6664" y="0"/>
                  </a:lnTo>
                  <a:lnTo>
                    <a:pt x="10800" y="0"/>
                  </a:lnTo>
                  <a:lnTo>
                    <a:pt x="21600" y="0"/>
                  </a:lnTo>
                  <a:lnTo>
                    <a:pt x="21600" y="11649"/>
                  </a:lnTo>
                  <a:lnTo>
                    <a:pt x="21600" y="19416"/>
                  </a:lnTo>
                  <a:lnTo>
                    <a:pt x="15166" y="21600"/>
                  </a:lnTo>
                  <a:lnTo>
                    <a:pt x="10570" y="21600"/>
                  </a:lnTo>
                  <a:lnTo>
                    <a:pt x="0" y="21600"/>
                  </a:lnTo>
                  <a:lnTo>
                    <a:pt x="0" y="11528"/>
                  </a:lnTo>
                  <a:lnTo>
                    <a:pt x="0" y="2184"/>
                  </a:lnTo>
                  <a:close/>
                </a:path>
                <a:path w="21600" h="21600" extrusionOk="0">
                  <a:moveTo>
                    <a:pt x="0" y="2184"/>
                  </a:moveTo>
                  <a:lnTo>
                    <a:pt x="0" y="2184"/>
                  </a:lnTo>
                  <a:lnTo>
                    <a:pt x="14706" y="2184"/>
                  </a:lnTo>
                  <a:lnTo>
                    <a:pt x="21600" y="0"/>
                  </a:lnTo>
                  <a:moveTo>
                    <a:pt x="0" y="2184"/>
                  </a:moveTo>
                  <a:lnTo>
                    <a:pt x="14706" y="2184"/>
                  </a:lnTo>
                  <a:lnTo>
                    <a:pt x="14706" y="5339"/>
                  </a:lnTo>
                  <a:lnTo>
                    <a:pt x="14706" y="17474"/>
                  </a:lnTo>
                  <a:lnTo>
                    <a:pt x="14706" y="21600"/>
                  </a:lnTo>
                  <a:moveTo>
                    <a:pt x="1149" y="3034"/>
                  </a:moveTo>
                  <a:lnTo>
                    <a:pt x="13328" y="3034"/>
                  </a:lnTo>
                  <a:lnTo>
                    <a:pt x="13328" y="3519"/>
                  </a:lnTo>
                  <a:lnTo>
                    <a:pt x="1149" y="3519"/>
                  </a:lnTo>
                  <a:lnTo>
                    <a:pt x="1149" y="3034"/>
                  </a:lnTo>
                  <a:moveTo>
                    <a:pt x="1149" y="4490"/>
                  </a:moveTo>
                  <a:lnTo>
                    <a:pt x="13328" y="4490"/>
                  </a:lnTo>
                  <a:lnTo>
                    <a:pt x="13328" y="4854"/>
                  </a:lnTo>
                  <a:lnTo>
                    <a:pt x="1149" y="4854"/>
                  </a:lnTo>
                  <a:lnTo>
                    <a:pt x="1149" y="4490"/>
                  </a:lnTo>
                  <a:moveTo>
                    <a:pt x="1149" y="5946"/>
                  </a:moveTo>
                  <a:lnTo>
                    <a:pt x="13328" y="5946"/>
                  </a:lnTo>
                  <a:lnTo>
                    <a:pt x="13328" y="6310"/>
                  </a:lnTo>
                  <a:lnTo>
                    <a:pt x="1149" y="6310"/>
                  </a:lnTo>
                  <a:lnTo>
                    <a:pt x="1149" y="5946"/>
                  </a:ln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latin typeface="Calibri" pitchFamily="34" charset="0"/>
              </a:endParaRPr>
            </a:p>
          </p:txBody>
        </p:sp>
        <p:sp>
          <p:nvSpPr>
            <p:cNvPr id="70" name="tower"/>
            <p:cNvSpPr>
              <a:spLocks noEditPoints="1" noChangeArrowheads="1"/>
            </p:cNvSpPr>
            <p:nvPr/>
          </p:nvSpPr>
          <p:spPr bwMode="auto">
            <a:xfrm>
              <a:off x="1981200" y="6172200"/>
              <a:ext cx="457200" cy="533400"/>
            </a:xfrm>
            <a:custGeom>
              <a:avLst/>
              <a:gdLst>
                <a:gd name="T0" fmla="*/ 0 w 21600"/>
                <a:gd name="T1" fmla="*/ 1331845 h 21600"/>
                <a:gd name="T2" fmla="*/ 2985643 w 21600"/>
                <a:gd name="T3" fmla="*/ 0 h 21600"/>
                <a:gd name="T4" fmla="*/ 4838700 w 21600"/>
                <a:gd name="T5" fmla="*/ 0 h 21600"/>
                <a:gd name="T6" fmla="*/ 9677378 w 21600"/>
                <a:gd name="T7" fmla="*/ 0 h 21600"/>
                <a:gd name="T8" fmla="*/ 9677378 w 21600"/>
                <a:gd name="T9" fmla="*/ 7103753 h 21600"/>
                <a:gd name="T10" fmla="*/ 9677378 w 21600"/>
                <a:gd name="T11" fmla="*/ 11840170 h 21600"/>
                <a:gd name="T12" fmla="*/ 6794775 w 21600"/>
                <a:gd name="T13" fmla="*/ 13172018 h 21600"/>
                <a:gd name="T14" fmla="*/ 4735639 w 21600"/>
                <a:gd name="T15" fmla="*/ 13172018 h 21600"/>
                <a:gd name="T16" fmla="*/ 0 w 21600"/>
                <a:gd name="T17" fmla="*/ 13172018 h 21600"/>
                <a:gd name="T18" fmla="*/ 0 w 21600"/>
                <a:gd name="T19" fmla="*/ 7029966 h 216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459 w 21600"/>
                <a:gd name="T31" fmla="*/ 22540 h 21600"/>
                <a:gd name="T32" fmla="*/ 21485 w 21600"/>
                <a:gd name="T33" fmla="*/ 27000 h 2160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600" h="21600" extrusionOk="0">
                  <a:moveTo>
                    <a:pt x="0" y="2184"/>
                  </a:moveTo>
                  <a:lnTo>
                    <a:pt x="6664" y="0"/>
                  </a:lnTo>
                  <a:lnTo>
                    <a:pt x="10800" y="0"/>
                  </a:lnTo>
                  <a:lnTo>
                    <a:pt x="21600" y="0"/>
                  </a:lnTo>
                  <a:lnTo>
                    <a:pt x="21600" y="11649"/>
                  </a:lnTo>
                  <a:lnTo>
                    <a:pt x="21600" y="19416"/>
                  </a:lnTo>
                  <a:lnTo>
                    <a:pt x="15166" y="21600"/>
                  </a:lnTo>
                  <a:lnTo>
                    <a:pt x="10570" y="21600"/>
                  </a:lnTo>
                  <a:lnTo>
                    <a:pt x="0" y="21600"/>
                  </a:lnTo>
                  <a:lnTo>
                    <a:pt x="0" y="11528"/>
                  </a:lnTo>
                  <a:lnTo>
                    <a:pt x="0" y="2184"/>
                  </a:lnTo>
                  <a:close/>
                </a:path>
                <a:path w="21600" h="21600" extrusionOk="0">
                  <a:moveTo>
                    <a:pt x="0" y="2184"/>
                  </a:moveTo>
                  <a:lnTo>
                    <a:pt x="0" y="2184"/>
                  </a:lnTo>
                  <a:lnTo>
                    <a:pt x="14706" y="2184"/>
                  </a:lnTo>
                  <a:lnTo>
                    <a:pt x="21600" y="0"/>
                  </a:lnTo>
                  <a:moveTo>
                    <a:pt x="0" y="2184"/>
                  </a:moveTo>
                  <a:lnTo>
                    <a:pt x="14706" y="2184"/>
                  </a:lnTo>
                  <a:lnTo>
                    <a:pt x="14706" y="5339"/>
                  </a:lnTo>
                  <a:lnTo>
                    <a:pt x="14706" y="17474"/>
                  </a:lnTo>
                  <a:lnTo>
                    <a:pt x="14706" y="21600"/>
                  </a:lnTo>
                  <a:moveTo>
                    <a:pt x="1149" y="3034"/>
                  </a:moveTo>
                  <a:lnTo>
                    <a:pt x="13328" y="3034"/>
                  </a:lnTo>
                  <a:lnTo>
                    <a:pt x="13328" y="3519"/>
                  </a:lnTo>
                  <a:lnTo>
                    <a:pt x="1149" y="3519"/>
                  </a:lnTo>
                  <a:lnTo>
                    <a:pt x="1149" y="3034"/>
                  </a:lnTo>
                  <a:moveTo>
                    <a:pt x="1149" y="4490"/>
                  </a:moveTo>
                  <a:lnTo>
                    <a:pt x="13328" y="4490"/>
                  </a:lnTo>
                  <a:lnTo>
                    <a:pt x="13328" y="4854"/>
                  </a:lnTo>
                  <a:lnTo>
                    <a:pt x="1149" y="4854"/>
                  </a:lnTo>
                  <a:lnTo>
                    <a:pt x="1149" y="4490"/>
                  </a:lnTo>
                  <a:moveTo>
                    <a:pt x="1149" y="5946"/>
                  </a:moveTo>
                  <a:lnTo>
                    <a:pt x="13328" y="5946"/>
                  </a:lnTo>
                  <a:lnTo>
                    <a:pt x="13328" y="6310"/>
                  </a:lnTo>
                  <a:lnTo>
                    <a:pt x="1149" y="6310"/>
                  </a:lnTo>
                  <a:lnTo>
                    <a:pt x="1149" y="5946"/>
                  </a:ln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latin typeface="Calibri" pitchFamily="34" charset="0"/>
              </a:endParaRPr>
            </a:p>
          </p:txBody>
        </p:sp>
        <p:sp>
          <p:nvSpPr>
            <p:cNvPr id="71" name="tower"/>
            <p:cNvSpPr>
              <a:spLocks noEditPoints="1" noChangeArrowheads="1"/>
            </p:cNvSpPr>
            <p:nvPr/>
          </p:nvSpPr>
          <p:spPr bwMode="auto">
            <a:xfrm>
              <a:off x="2819400" y="6172200"/>
              <a:ext cx="457200" cy="533400"/>
            </a:xfrm>
            <a:custGeom>
              <a:avLst/>
              <a:gdLst>
                <a:gd name="T0" fmla="*/ 0 w 21600"/>
                <a:gd name="T1" fmla="*/ 1331845 h 21600"/>
                <a:gd name="T2" fmla="*/ 2985643 w 21600"/>
                <a:gd name="T3" fmla="*/ 0 h 21600"/>
                <a:gd name="T4" fmla="*/ 4838700 w 21600"/>
                <a:gd name="T5" fmla="*/ 0 h 21600"/>
                <a:gd name="T6" fmla="*/ 9677378 w 21600"/>
                <a:gd name="T7" fmla="*/ 0 h 21600"/>
                <a:gd name="T8" fmla="*/ 9677378 w 21600"/>
                <a:gd name="T9" fmla="*/ 7103753 h 21600"/>
                <a:gd name="T10" fmla="*/ 9677378 w 21600"/>
                <a:gd name="T11" fmla="*/ 11840170 h 21600"/>
                <a:gd name="T12" fmla="*/ 6794775 w 21600"/>
                <a:gd name="T13" fmla="*/ 13172018 h 21600"/>
                <a:gd name="T14" fmla="*/ 4735639 w 21600"/>
                <a:gd name="T15" fmla="*/ 13172018 h 21600"/>
                <a:gd name="T16" fmla="*/ 0 w 21600"/>
                <a:gd name="T17" fmla="*/ 13172018 h 21600"/>
                <a:gd name="T18" fmla="*/ 0 w 21600"/>
                <a:gd name="T19" fmla="*/ 7029966 h 216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459 w 21600"/>
                <a:gd name="T31" fmla="*/ 22540 h 21600"/>
                <a:gd name="T32" fmla="*/ 21485 w 21600"/>
                <a:gd name="T33" fmla="*/ 27000 h 2160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600" h="21600" extrusionOk="0">
                  <a:moveTo>
                    <a:pt x="0" y="2184"/>
                  </a:moveTo>
                  <a:lnTo>
                    <a:pt x="6664" y="0"/>
                  </a:lnTo>
                  <a:lnTo>
                    <a:pt x="10800" y="0"/>
                  </a:lnTo>
                  <a:lnTo>
                    <a:pt x="21600" y="0"/>
                  </a:lnTo>
                  <a:lnTo>
                    <a:pt x="21600" y="11649"/>
                  </a:lnTo>
                  <a:lnTo>
                    <a:pt x="21600" y="19416"/>
                  </a:lnTo>
                  <a:lnTo>
                    <a:pt x="15166" y="21600"/>
                  </a:lnTo>
                  <a:lnTo>
                    <a:pt x="10570" y="21600"/>
                  </a:lnTo>
                  <a:lnTo>
                    <a:pt x="0" y="21600"/>
                  </a:lnTo>
                  <a:lnTo>
                    <a:pt x="0" y="11528"/>
                  </a:lnTo>
                  <a:lnTo>
                    <a:pt x="0" y="2184"/>
                  </a:lnTo>
                  <a:close/>
                </a:path>
                <a:path w="21600" h="21600" extrusionOk="0">
                  <a:moveTo>
                    <a:pt x="0" y="2184"/>
                  </a:moveTo>
                  <a:lnTo>
                    <a:pt x="0" y="2184"/>
                  </a:lnTo>
                  <a:lnTo>
                    <a:pt x="14706" y="2184"/>
                  </a:lnTo>
                  <a:lnTo>
                    <a:pt x="21600" y="0"/>
                  </a:lnTo>
                  <a:moveTo>
                    <a:pt x="0" y="2184"/>
                  </a:moveTo>
                  <a:lnTo>
                    <a:pt x="14706" y="2184"/>
                  </a:lnTo>
                  <a:lnTo>
                    <a:pt x="14706" y="5339"/>
                  </a:lnTo>
                  <a:lnTo>
                    <a:pt x="14706" y="17474"/>
                  </a:lnTo>
                  <a:lnTo>
                    <a:pt x="14706" y="21600"/>
                  </a:lnTo>
                  <a:moveTo>
                    <a:pt x="1149" y="3034"/>
                  </a:moveTo>
                  <a:lnTo>
                    <a:pt x="13328" y="3034"/>
                  </a:lnTo>
                  <a:lnTo>
                    <a:pt x="13328" y="3519"/>
                  </a:lnTo>
                  <a:lnTo>
                    <a:pt x="1149" y="3519"/>
                  </a:lnTo>
                  <a:lnTo>
                    <a:pt x="1149" y="3034"/>
                  </a:lnTo>
                  <a:moveTo>
                    <a:pt x="1149" y="4490"/>
                  </a:moveTo>
                  <a:lnTo>
                    <a:pt x="13328" y="4490"/>
                  </a:lnTo>
                  <a:lnTo>
                    <a:pt x="13328" y="4854"/>
                  </a:lnTo>
                  <a:lnTo>
                    <a:pt x="1149" y="4854"/>
                  </a:lnTo>
                  <a:lnTo>
                    <a:pt x="1149" y="4490"/>
                  </a:lnTo>
                  <a:moveTo>
                    <a:pt x="1149" y="5946"/>
                  </a:moveTo>
                  <a:lnTo>
                    <a:pt x="13328" y="5946"/>
                  </a:lnTo>
                  <a:lnTo>
                    <a:pt x="13328" y="6310"/>
                  </a:lnTo>
                  <a:lnTo>
                    <a:pt x="1149" y="6310"/>
                  </a:lnTo>
                  <a:lnTo>
                    <a:pt x="1149" y="5946"/>
                  </a:ln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latin typeface="Calibri" pitchFamily="34" charset="0"/>
              </a:endParaRPr>
            </a:p>
          </p:txBody>
        </p:sp>
        <p:sp>
          <p:nvSpPr>
            <p:cNvPr id="72" name="tower"/>
            <p:cNvSpPr>
              <a:spLocks noEditPoints="1" noChangeArrowheads="1"/>
            </p:cNvSpPr>
            <p:nvPr/>
          </p:nvSpPr>
          <p:spPr bwMode="auto">
            <a:xfrm>
              <a:off x="3733800" y="6172200"/>
              <a:ext cx="457200" cy="533400"/>
            </a:xfrm>
            <a:custGeom>
              <a:avLst/>
              <a:gdLst>
                <a:gd name="T0" fmla="*/ 0 w 21600"/>
                <a:gd name="T1" fmla="*/ 1331845 h 21600"/>
                <a:gd name="T2" fmla="*/ 2985643 w 21600"/>
                <a:gd name="T3" fmla="*/ 0 h 21600"/>
                <a:gd name="T4" fmla="*/ 4838700 w 21600"/>
                <a:gd name="T5" fmla="*/ 0 h 21600"/>
                <a:gd name="T6" fmla="*/ 9677378 w 21600"/>
                <a:gd name="T7" fmla="*/ 0 h 21600"/>
                <a:gd name="T8" fmla="*/ 9677378 w 21600"/>
                <a:gd name="T9" fmla="*/ 7103753 h 21600"/>
                <a:gd name="T10" fmla="*/ 9677378 w 21600"/>
                <a:gd name="T11" fmla="*/ 11840170 h 21600"/>
                <a:gd name="T12" fmla="*/ 6794775 w 21600"/>
                <a:gd name="T13" fmla="*/ 13172018 h 21600"/>
                <a:gd name="T14" fmla="*/ 4735639 w 21600"/>
                <a:gd name="T15" fmla="*/ 13172018 h 21600"/>
                <a:gd name="T16" fmla="*/ 0 w 21600"/>
                <a:gd name="T17" fmla="*/ 13172018 h 21600"/>
                <a:gd name="T18" fmla="*/ 0 w 21600"/>
                <a:gd name="T19" fmla="*/ 7029966 h 216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459 w 21600"/>
                <a:gd name="T31" fmla="*/ 22540 h 21600"/>
                <a:gd name="T32" fmla="*/ 21485 w 21600"/>
                <a:gd name="T33" fmla="*/ 27000 h 2160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600" h="21600" extrusionOk="0">
                  <a:moveTo>
                    <a:pt x="0" y="2184"/>
                  </a:moveTo>
                  <a:lnTo>
                    <a:pt x="6664" y="0"/>
                  </a:lnTo>
                  <a:lnTo>
                    <a:pt x="10800" y="0"/>
                  </a:lnTo>
                  <a:lnTo>
                    <a:pt x="21600" y="0"/>
                  </a:lnTo>
                  <a:lnTo>
                    <a:pt x="21600" y="11649"/>
                  </a:lnTo>
                  <a:lnTo>
                    <a:pt x="21600" y="19416"/>
                  </a:lnTo>
                  <a:lnTo>
                    <a:pt x="15166" y="21600"/>
                  </a:lnTo>
                  <a:lnTo>
                    <a:pt x="10570" y="21600"/>
                  </a:lnTo>
                  <a:lnTo>
                    <a:pt x="0" y="21600"/>
                  </a:lnTo>
                  <a:lnTo>
                    <a:pt x="0" y="11528"/>
                  </a:lnTo>
                  <a:lnTo>
                    <a:pt x="0" y="2184"/>
                  </a:lnTo>
                  <a:close/>
                </a:path>
                <a:path w="21600" h="21600" extrusionOk="0">
                  <a:moveTo>
                    <a:pt x="0" y="2184"/>
                  </a:moveTo>
                  <a:lnTo>
                    <a:pt x="0" y="2184"/>
                  </a:lnTo>
                  <a:lnTo>
                    <a:pt x="14706" y="2184"/>
                  </a:lnTo>
                  <a:lnTo>
                    <a:pt x="21600" y="0"/>
                  </a:lnTo>
                  <a:moveTo>
                    <a:pt x="0" y="2184"/>
                  </a:moveTo>
                  <a:lnTo>
                    <a:pt x="14706" y="2184"/>
                  </a:lnTo>
                  <a:lnTo>
                    <a:pt x="14706" y="5339"/>
                  </a:lnTo>
                  <a:lnTo>
                    <a:pt x="14706" y="17474"/>
                  </a:lnTo>
                  <a:lnTo>
                    <a:pt x="14706" y="21600"/>
                  </a:lnTo>
                  <a:moveTo>
                    <a:pt x="1149" y="3034"/>
                  </a:moveTo>
                  <a:lnTo>
                    <a:pt x="13328" y="3034"/>
                  </a:lnTo>
                  <a:lnTo>
                    <a:pt x="13328" y="3519"/>
                  </a:lnTo>
                  <a:lnTo>
                    <a:pt x="1149" y="3519"/>
                  </a:lnTo>
                  <a:lnTo>
                    <a:pt x="1149" y="3034"/>
                  </a:lnTo>
                  <a:moveTo>
                    <a:pt x="1149" y="4490"/>
                  </a:moveTo>
                  <a:lnTo>
                    <a:pt x="13328" y="4490"/>
                  </a:lnTo>
                  <a:lnTo>
                    <a:pt x="13328" y="4854"/>
                  </a:lnTo>
                  <a:lnTo>
                    <a:pt x="1149" y="4854"/>
                  </a:lnTo>
                  <a:lnTo>
                    <a:pt x="1149" y="4490"/>
                  </a:lnTo>
                  <a:moveTo>
                    <a:pt x="1149" y="5946"/>
                  </a:moveTo>
                  <a:lnTo>
                    <a:pt x="13328" y="5946"/>
                  </a:lnTo>
                  <a:lnTo>
                    <a:pt x="13328" y="6310"/>
                  </a:lnTo>
                  <a:lnTo>
                    <a:pt x="1149" y="6310"/>
                  </a:lnTo>
                  <a:lnTo>
                    <a:pt x="1149" y="5946"/>
                  </a:ln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latin typeface="Calibri" pitchFamily="34" charset="0"/>
              </a:endParaRPr>
            </a:p>
          </p:txBody>
        </p:sp>
        <p:sp>
          <p:nvSpPr>
            <p:cNvPr id="73" name="tower"/>
            <p:cNvSpPr>
              <a:spLocks noEditPoints="1" noChangeArrowheads="1"/>
            </p:cNvSpPr>
            <p:nvPr/>
          </p:nvSpPr>
          <p:spPr bwMode="auto">
            <a:xfrm>
              <a:off x="4648200" y="6172200"/>
              <a:ext cx="457200" cy="533400"/>
            </a:xfrm>
            <a:custGeom>
              <a:avLst/>
              <a:gdLst>
                <a:gd name="T0" fmla="*/ 0 w 21600"/>
                <a:gd name="T1" fmla="*/ 1331845 h 21600"/>
                <a:gd name="T2" fmla="*/ 2985643 w 21600"/>
                <a:gd name="T3" fmla="*/ 0 h 21600"/>
                <a:gd name="T4" fmla="*/ 4838700 w 21600"/>
                <a:gd name="T5" fmla="*/ 0 h 21600"/>
                <a:gd name="T6" fmla="*/ 9677378 w 21600"/>
                <a:gd name="T7" fmla="*/ 0 h 21600"/>
                <a:gd name="T8" fmla="*/ 9677378 w 21600"/>
                <a:gd name="T9" fmla="*/ 7103753 h 21600"/>
                <a:gd name="T10" fmla="*/ 9677378 w 21600"/>
                <a:gd name="T11" fmla="*/ 11840170 h 21600"/>
                <a:gd name="T12" fmla="*/ 6794775 w 21600"/>
                <a:gd name="T13" fmla="*/ 13172018 h 21600"/>
                <a:gd name="T14" fmla="*/ 4735639 w 21600"/>
                <a:gd name="T15" fmla="*/ 13172018 h 21600"/>
                <a:gd name="T16" fmla="*/ 0 w 21600"/>
                <a:gd name="T17" fmla="*/ 13172018 h 21600"/>
                <a:gd name="T18" fmla="*/ 0 w 21600"/>
                <a:gd name="T19" fmla="*/ 7029966 h 216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459 w 21600"/>
                <a:gd name="T31" fmla="*/ 22540 h 21600"/>
                <a:gd name="T32" fmla="*/ 21485 w 21600"/>
                <a:gd name="T33" fmla="*/ 27000 h 2160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600" h="21600" extrusionOk="0">
                  <a:moveTo>
                    <a:pt x="0" y="2184"/>
                  </a:moveTo>
                  <a:lnTo>
                    <a:pt x="6664" y="0"/>
                  </a:lnTo>
                  <a:lnTo>
                    <a:pt x="10800" y="0"/>
                  </a:lnTo>
                  <a:lnTo>
                    <a:pt x="21600" y="0"/>
                  </a:lnTo>
                  <a:lnTo>
                    <a:pt x="21600" y="11649"/>
                  </a:lnTo>
                  <a:lnTo>
                    <a:pt x="21600" y="19416"/>
                  </a:lnTo>
                  <a:lnTo>
                    <a:pt x="15166" y="21600"/>
                  </a:lnTo>
                  <a:lnTo>
                    <a:pt x="10570" y="21600"/>
                  </a:lnTo>
                  <a:lnTo>
                    <a:pt x="0" y="21600"/>
                  </a:lnTo>
                  <a:lnTo>
                    <a:pt x="0" y="11528"/>
                  </a:lnTo>
                  <a:lnTo>
                    <a:pt x="0" y="2184"/>
                  </a:lnTo>
                  <a:close/>
                </a:path>
                <a:path w="21600" h="21600" extrusionOk="0">
                  <a:moveTo>
                    <a:pt x="0" y="2184"/>
                  </a:moveTo>
                  <a:lnTo>
                    <a:pt x="0" y="2184"/>
                  </a:lnTo>
                  <a:lnTo>
                    <a:pt x="14706" y="2184"/>
                  </a:lnTo>
                  <a:lnTo>
                    <a:pt x="21600" y="0"/>
                  </a:lnTo>
                  <a:moveTo>
                    <a:pt x="0" y="2184"/>
                  </a:moveTo>
                  <a:lnTo>
                    <a:pt x="14706" y="2184"/>
                  </a:lnTo>
                  <a:lnTo>
                    <a:pt x="14706" y="5339"/>
                  </a:lnTo>
                  <a:lnTo>
                    <a:pt x="14706" y="17474"/>
                  </a:lnTo>
                  <a:lnTo>
                    <a:pt x="14706" y="21600"/>
                  </a:lnTo>
                  <a:moveTo>
                    <a:pt x="1149" y="3034"/>
                  </a:moveTo>
                  <a:lnTo>
                    <a:pt x="13328" y="3034"/>
                  </a:lnTo>
                  <a:lnTo>
                    <a:pt x="13328" y="3519"/>
                  </a:lnTo>
                  <a:lnTo>
                    <a:pt x="1149" y="3519"/>
                  </a:lnTo>
                  <a:lnTo>
                    <a:pt x="1149" y="3034"/>
                  </a:lnTo>
                  <a:moveTo>
                    <a:pt x="1149" y="4490"/>
                  </a:moveTo>
                  <a:lnTo>
                    <a:pt x="13328" y="4490"/>
                  </a:lnTo>
                  <a:lnTo>
                    <a:pt x="13328" y="4854"/>
                  </a:lnTo>
                  <a:lnTo>
                    <a:pt x="1149" y="4854"/>
                  </a:lnTo>
                  <a:lnTo>
                    <a:pt x="1149" y="4490"/>
                  </a:lnTo>
                  <a:moveTo>
                    <a:pt x="1149" y="5946"/>
                  </a:moveTo>
                  <a:lnTo>
                    <a:pt x="13328" y="5946"/>
                  </a:lnTo>
                  <a:lnTo>
                    <a:pt x="13328" y="6310"/>
                  </a:lnTo>
                  <a:lnTo>
                    <a:pt x="1149" y="6310"/>
                  </a:lnTo>
                  <a:lnTo>
                    <a:pt x="1149" y="5946"/>
                  </a:ln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latin typeface="Calibri" pitchFamily="34" charset="0"/>
              </a:endParaRPr>
            </a:p>
          </p:txBody>
        </p:sp>
        <p:sp>
          <p:nvSpPr>
            <p:cNvPr id="74" name="tower"/>
            <p:cNvSpPr>
              <a:spLocks noEditPoints="1" noChangeArrowheads="1"/>
            </p:cNvSpPr>
            <p:nvPr/>
          </p:nvSpPr>
          <p:spPr bwMode="auto">
            <a:xfrm>
              <a:off x="5562600" y="6172200"/>
              <a:ext cx="457200" cy="533400"/>
            </a:xfrm>
            <a:custGeom>
              <a:avLst/>
              <a:gdLst>
                <a:gd name="T0" fmla="*/ 0 w 21600"/>
                <a:gd name="T1" fmla="*/ 1331845 h 21600"/>
                <a:gd name="T2" fmla="*/ 2985643 w 21600"/>
                <a:gd name="T3" fmla="*/ 0 h 21600"/>
                <a:gd name="T4" fmla="*/ 4838700 w 21600"/>
                <a:gd name="T5" fmla="*/ 0 h 21600"/>
                <a:gd name="T6" fmla="*/ 9677378 w 21600"/>
                <a:gd name="T7" fmla="*/ 0 h 21600"/>
                <a:gd name="T8" fmla="*/ 9677378 w 21600"/>
                <a:gd name="T9" fmla="*/ 7103753 h 21600"/>
                <a:gd name="T10" fmla="*/ 9677378 w 21600"/>
                <a:gd name="T11" fmla="*/ 11840170 h 21600"/>
                <a:gd name="T12" fmla="*/ 6794775 w 21600"/>
                <a:gd name="T13" fmla="*/ 13172018 h 21600"/>
                <a:gd name="T14" fmla="*/ 4735639 w 21600"/>
                <a:gd name="T15" fmla="*/ 13172018 h 21600"/>
                <a:gd name="T16" fmla="*/ 0 w 21600"/>
                <a:gd name="T17" fmla="*/ 13172018 h 21600"/>
                <a:gd name="T18" fmla="*/ 0 w 21600"/>
                <a:gd name="T19" fmla="*/ 7029966 h 216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459 w 21600"/>
                <a:gd name="T31" fmla="*/ 22540 h 21600"/>
                <a:gd name="T32" fmla="*/ 21485 w 21600"/>
                <a:gd name="T33" fmla="*/ 27000 h 2160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600" h="21600" extrusionOk="0">
                  <a:moveTo>
                    <a:pt x="0" y="2184"/>
                  </a:moveTo>
                  <a:lnTo>
                    <a:pt x="6664" y="0"/>
                  </a:lnTo>
                  <a:lnTo>
                    <a:pt x="10800" y="0"/>
                  </a:lnTo>
                  <a:lnTo>
                    <a:pt x="21600" y="0"/>
                  </a:lnTo>
                  <a:lnTo>
                    <a:pt x="21600" y="11649"/>
                  </a:lnTo>
                  <a:lnTo>
                    <a:pt x="21600" y="19416"/>
                  </a:lnTo>
                  <a:lnTo>
                    <a:pt x="15166" y="21600"/>
                  </a:lnTo>
                  <a:lnTo>
                    <a:pt x="10570" y="21600"/>
                  </a:lnTo>
                  <a:lnTo>
                    <a:pt x="0" y="21600"/>
                  </a:lnTo>
                  <a:lnTo>
                    <a:pt x="0" y="11528"/>
                  </a:lnTo>
                  <a:lnTo>
                    <a:pt x="0" y="2184"/>
                  </a:lnTo>
                  <a:close/>
                </a:path>
                <a:path w="21600" h="21600" extrusionOk="0">
                  <a:moveTo>
                    <a:pt x="0" y="2184"/>
                  </a:moveTo>
                  <a:lnTo>
                    <a:pt x="0" y="2184"/>
                  </a:lnTo>
                  <a:lnTo>
                    <a:pt x="14706" y="2184"/>
                  </a:lnTo>
                  <a:lnTo>
                    <a:pt x="21600" y="0"/>
                  </a:lnTo>
                  <a:moveTo>
                    <a:pt x="0" y="2184"/>
                  </a:moveTo>
                  <a:lnTo>
                    <a:pt x="14706" y="2184"/>
                  </a:lnTo>
                  <a:lnTo>
                    <a:pt x="14706" y="5339"/>
                  </a:lnTo>
                  <a:lnTo>
                    <a:pt x="14706" y="17474"/>
                  </a:lnTo>
                  <a:lnTo>
                    <a:pt x="14706" y="21600"/>
                  </a:lnTo>
                  <a:moveTo>
                    <a:pt x="1149" y="3034"/>
                  </a:moveTo>
                  <a:lnTo>
                    <a:pt x="13328" y="3034"/>
                  </a:lnTo>
                  <a:lnTo>
                    <a:pt x="13328" y="3519"/>
                  </a:lnTo>
                  <a:lnTo>
                    <a:pt x="1149" y="3519"/>
                  </a:lnTo>
                  <a:lnTo>
                    <a:pt x="1149" y="3034"/>
                  </a:lnTo>
                  <a:moveTo>
                    <a:pt x="1149" y="4490"/>
                  </a:moveTo>
                  <a:lnTo>
                    <a:pt x="13328" y="4490"/>
                  </a:lnTo>
                  <a:lnTo>
                    <a:pt x="13328" y="4854"/>
                  </a:lnTo>
                  <a:lnTo>
                    <a:pt x="1149" y="4854"/>
                  </a:lnTo>
                  <a:lnTo>
                    <a:pt x="1149" y="4490"/>
                  </a:lnTo>
                  <a:moveTo>
                    <a:pt x="1149" y="5946"/>
                  </a:moveTo>
                  <a:lnTo>
                    <a:pt x="13328" y="5946"/>
                  </a:lnTo>
                  <a:lnTo>
                    <a:pt x="13328" y="6310"/>
                  </a:lnTo>
                  <a:lnTo>
                    <a:pt x="1149" y="6310"/>
                  </a:lnTo>
                  <a:lnTo>
                    <a:pt x="1149" y="5946"/>
                  </a:ln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latin typeface="Calibri" pitchFamily="34" charset="0"/>
              </a:endParaRPr>
            </a:p>
          </p:txBody>
        </p:sp>
        <p:sp>
          <p:nvSpPr>
            <p:cNvPr id="75" name="tower"/>
            <p:cNvSpPr>
              <a:spLocks noEditPoints="1" noChangeArrowheads="1"/>
            </p:cNvSpPr>
            <p:nvPr/>
          </p:nvSpPr>
          <p:spPr bwMode="auto">
            <a:xfrm>
              <a:off x="6400800" y="6172200"/>
              <a:ext cx="457200" cy="533400"/>
            </a:xfrm>
            <a:custGeom>
              <a:avLst/>
              <a:gdLst>
                <a:gd name="T0" fmla="*/ 0 w 21600"/>
                <a:gd name="T1" fmla="*/ 1331845 h 21600"/>
                <a:gd name="T2" fmla="*/ 2985643 w 21600"/>
                <a:gd name="T3" fmla="*/ 0 h 21600"/>
                <a:gd name="T4" fmla="*/ 4838700 w 21600"/>
                <a:gd name="T5" fmla="*/ 0 h 21600"/>
                <a:gd name="T6" fmla="*/ 9677378 w 21600"/>
                <a:gd name="T7" fmla="*/ 0 h 21600"/>
                <a:gd name="T8" fmla="*/ 9677378 w 21600"/>
                <a:gd name="T9" fmla="*/ 7103753 h 21600"/>
                <a:gd name="T10" fmla="*/ 9677378 w 21600"/>
                <a:gd name="T11" fmla="*/ 11840170 h 21600"/>
                <a:gd name="T12" fmla="*/ 6794775 w 21600"/>
                <a:gd name="T13" fmla="*/ 13172018 h 21600"/>
                <a:gd name="T14" fmla="*/ 4735639 w 21600"/>
                <a:gd name="T15" fmla="*/ 13172018 h 21600"/>
                <a:gd name="T16" fmla="*/ 0 w 21600"/>
                <a:gd name="T17" fmla="*/ 13172018 h 21600"/>
                <a:gd name="T18" fmla="*/ 0 w 21600"/>
                <a:gd name="T19" fmla="*/ 7029966 h 216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459 w 21600"/>
                <a:gd name="T31" fmla="*/ 22540 h 21600"/>
                <a:gd name="T32" fmla="*/ 21485 w 21600"/>
                <a:gd name="T33" fmla="*/ 27000 h 2160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600" h="21600" extrusionOk="0">
                  <a:moveTo>
                    <a:pt x="0" y="2184"/>
                  </a:moveTo>
                  <a:lnTo>
                    <a:pt x="6664" y="0"/>
                  </a:lnTo>
                  <a:lnTo>
                    <a:pt x="10800" y="0"/>
                  </a:lnTo>
                  <a:lnTo>
                    <a:pt x="21600" y="0"/>
                  </a:lnTo>
                  <a:lnTo>
                    <a:pt x="21600" y="11649"/>
                  </a:lnTo>
                  <a:lnTo>
                    <a:pt x="21600" y="19416"/>
                  </a:lnTo>
                  <a:lnTo>
                    <a:pt x="15166" y="21600"/>
                  </a:lnTo>
                  <a:lnTo>
                    <a:pt x="10570" y="21600"/>
                  </a:lnTo>
                  <a:lnTo>
                    <a:pt x="0" y="21600"/>
                  </a:lnTo>
                  <a:lnTo>
                    <a:pt x="0" y="11528"/>
                  </a:lnTo>
                  <a:lnTo>
                    <a:pt x="0" y="2184"/>
                  </a:lnTo>
                  <a:close/>
                </a:path>
                <a:path w="21600" h="21600" extrusionOk="0">
                  <a:moveTo>
                    <a:pt x="0" y="2184"/>
                  </a:moveTo>
                  <a:lnTo>
                    <a:pt x="0" y="2184"/>
                  </a:lnTo>
                  <a:lnTo>
                    <a:pt x="14706" y="2184"/>
                  </a:lnTo>
                  <a:lnTo>
                    <a:pt x="21600" y="0"/>
                  </a:lnTo>
                  <a:moveTo>
                    <a:pt x="0" y="2184"/>
                  </a:moveTo>
                  <a:lnTo>
                    <a:pt x="14706" y="2184"/>
                  </a:lnTo>
                  <a:lnTo>
                    <a:pt x="14706" y="5339"/>
                  </a:lnTo>
                  <a:lnTo>
                    <a:pt x="14706" y="17474"/>
                  </a:lnTo>
                  <a:lnTo>
                    <a:pt x="14706" y="21600"/>
                  </a:lnTo>
                  <a:moveTo>
                    <a:pt x="1149" y="3034"/>
                  </a:moveTo>
                  <a:lnTo>
                    <a:pt x="13328" y="3034"/>
                  </a:lnTo>
                  <a:lnTo>
                    <a:pt x="13328" y="3519"/>
                  </a:lnTo>
                  <a:lnTo>
                    <a:pt x="1149" y="3519"/>
                  </a:lnTo>
                  <a:lnTo>
                    <a:pt x="1149" y="3034"/>
                  </a:lnTo>
                  <a:moveTo>
                    <a:pt x="1149" y="4490"/>
                  </a:moveTo>
                  <a:lnTo>
                    <a:pt x="13328" y="4490"/>
                  </a:lnTo>
                  <a:lnTo>
                    <a:pt x="13328" y="4854"/>
                  </a:lnTo>
                  <a:lnTo>
                    <a:pt x="1149" y="4854"/>
                  </a:lnTo>
                  <a:lnTo>
                    <a:pt x="1149" y="4490"/>
                  </a:lnTo>
                  <a:moveTo>
                    <a:pt x="1149" y="5946"/>
                  </a:moveTo>
                  <a:lnTo>
                    <a:pt x="13328" y="5946"/>
                  </a:lnTo>
                  <a:lnTo>
                    <a:pt x="13328" y="6310"/>
                  </a:lnTo>
                  <a:lnTo>
                    <a:pt x="1149" y="6310"/>
                  </a:lnTo>
                  <a:lnTo>
                    <a:pt x="1149" y="5946"/>
                  </a:ln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latin typeface="Calibri" pitchFamily="34" charset="0"/>
              </a:endParaRPr>
            </a:p>
          </p:txBody>
        </p:sp>
        <p:sp>
          <p:nvSpPr>
            <p:cNvPr id="76" name="tower"/>
            <p:cNvSpPr>
              <a:spLocks noEditPoints="1" noChangeArrowheads="1"/>
            </p:cNvSpPr>
            <p:nvPr/>
          </p:nvSpPr>
          <p:spPr bwMode="auto">
            <a:xfrm>
              <a:off x="7315200" y="6172200"/>
              <a:ext cx="457200" cy="533400"/>
            </a:xfrm>
            <a:custGeom>
              <a:avLst/>
              <a:gdLst>
                <a:gd name="T0" fmla="*/ 0 w 21600"/>
                <a:gd name="T1" fmla="*/ 1331845 h 21600"/>
                <a:gd name="T2" fmla="*/ 2985643 w 21600"/>
                <a:gd name="T3" fmla="*/ 0 h 21600"/>
                <a:gd name="T4" fmla="*/ 4838700 w 21600"/>
                <a:gd name="T5" fmla="*/ 0 h 21600"/>
                <a:gd name="T6" fmla="*/ 9677378 w 21600"/>
                <a:gd name="T7" fmla="*/ 0 h 21600"/>
                <a:gd name="T8" fmla="*/ 9677378 w 21600"/>
                <a:gd name="T9" fmla="*/ 7103753 h 21600"/>
                <a:gd name="T10" fmla="*/ 9677378 w 21600"/>
                <a:gd name="T11" fmla="*/ 11840170 h 21600"/>
                <a:gd name="T12" fmla="*/ 6794775 w 21600"/>
                <a:gd name="T13" fmla="*/ 13172018 h 21600"/>
                <a:gd name="T14" fmla="*/ 4735639 w 21600"/>
                <a:gd name="T15" fmla="*/ 13172018 h 21600"/>
                <a:gd name="T16" fmla="*/ 0 w 21600"/>
                <a:gd name="T17" fmla="*/ 13172018 h 21600"/>
                <a:gd name="T18" fmla="*/ 0 w 21600"/>
                <a:gd name="T19" fmla="*/ 7029966 h 216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459 w 21600"/>
                <a:gd name="T31" fmla="*/ 22540 h 21600"/>
                <a:gd name="T32" fmla="*/ 21485 w 21600"/>
                <a:gd name="T33" fmla="*/ 27000 h 2160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600" h="21600" extrusionOk="0">
                  <a:moveTo>
                    <a:pt x="0" y="2184"/>
                  </a:moveTo>
                  <a:lnTo>
                    <a:pt x="6664" y="0"/>
                  </a:lnTo>
                  <a:lnTo>
                    <a:pt x="10800" y="0"/>
                  </a:lnTo>
                  <a:lnTo>
                    <a:pt x="21600" y="0"/>
                  </a:lnTo>
                  <a:lnTo>
                    <a:pt x="21600" y="11649"/>
                  </a:lnTo>
                  <a:lnTo>
                    <a:pt x="21600" y="19416"/>
                  </a:lnTo>
                  <a:lnTo>
                    <a:pt x="15166" y="21600"/>
                  </a:lnTo>
                  <a:lnTo>
                    <a:pt x="10570" y="21600"/>
                  </a:lnTo>
                  <a:lnTo>
                    <a:pt x="0" y="21600"/>
                  </a:lnTo>
                  <a:lnTo>
                    <a:pt x="0" y="11528"/>
                  </a:lnTo>
                  <a:lnTo>
                    <a:pt x="0" y="2184"/>
                  </a:lnTo>
                  <a:close/>
                </a:path>
                <a:path w="21600" h="21600" extrusionOk="0">
                  <a:moveTo>
                    <a:pt x="0" y="2184"/>
                  </a:moveTo>
                  <a:lnTo>
                    <a:pt x="0" y="2184"/>
                  </a:lnTo>
                  <a:lnTo>
                    <a:pt x="14706" y="2184"/>
                  </a:lnTo>
                  <a:lnTo>
                    <a:pt x="21600" y="0"/>
                  </a:lnTo>
                  <a:moveTo>
                    <a:pt x="0" y="2184"/>
                  </a:moveTo>
                  <a:lnTo>
                    <a:pt x="14706" y="2184"/>
                  </a:lnTo>
                  <a:lnTo>
                    <a:pt x="14706" y="5339"/>
                  </a:lnTo>
                  <a:lnTo>
                    <a:pt x="14706" y="17474"/>
                  </a:lnTo>
                  <a:lnTo>
                    <a:pt x="14706" y="21600"/>
                  </a:lnTo>
                  <a:moveTo>
                    <a:pt x="1149" y="3034"/>
                  </a:moveTo>
                  <a:lnTo>
                    <a:pt x="13328" y="3034"/>
                  </a:lnTo>
                  <a:lnTo>
                    <a:pt x="13328" y="3519"/>
                  </a:lnTo>
                  <a:lnTo>
                    <a:pt x="1149" y="3519"/>
                  </a:lnTo>
                  <a:lnTo>
                    <a:pt x="1149" y="3034"/>
                  </a:lnTo>
                  <a:moveTo>
                    <a:pt x="1149" y="4490"/>
                  </a:moveTo>
                  <a:lnTo>
                    <a:pt x="13328" y="4490"/>
                  </a:lnTo>
                  <a:lnTo>
                    <a:pt x="13328" y="4854"/>
                  </a:lnTo>
                  <a:lnTo>
                    <a:pt x="1149" y="4854"/>
                  </a:lnTo>
                  <a:lnTo>
                    <a:pt x="1149" y="4490"/>
                  </a:lnTo>
                  <a:moveTo>
                    <a:pt x="1149" y="5946"/>
                  </a:moveTo>
                  <a:lnTo>
                    <a:pt x="13328" y="5946"/>
                  </a:lnTo>
                  <a:lnTo>
                    <a:pt x="13328" y="6310"/>
                  </a:lnTo>
                  <a:lnTo>
                    <a:pt x="1149" y="6310"/>
                  </a:lnTo>
                  <a:lnTo>
                    <a:pt x="1149" y="5946"/>
                  </a:ln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latin typeface="Calibri" pitchFamily="34" charset="0"/>
              </a:endParaRPr>
            </a:p>
          </p:txBody>
        </p:sp>
        <p:sp>
          <p:nvSpPr>
            <p:cNvPr id="77" name="矩形 89"/>
            <p:cNvSpPr/>
            <p:nvPr/>
          </p:nvSpPr>
          <p:spPr>
            <a:xfrm>
              <a:off x="6172200" y="457200"/>
              <a:ext cx="2062163" cy="2590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cxnSp>
          <p:nvCxnSpPr>
            <p:cNvPr id="78" name="直接连接符 92"/>
            <p:cNvCxnSpPr/>
            <p:nvPr/>
          </p:nvCxnSpPr>
          <p:spPr>
            <a:xfrm>
              <a:off x="6181725" y="1681163"/>
              <a:ext cx="2062163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圆角矩形 98"/>
            <p:cNvSpPr/>
            <p:nvPr/>
          </p:nvSpPr>
          <p:spPr>
            <a:xfrm>
              <a:off x="7239000" y="533400"/>
              <a:ext cx="935038" cy="1023938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2400" b="1">
                <a:solidFill>
                  <a:srgbClr val="10253F"/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239000" y="533400"/>
              <a:ext cx="914400" cy="3698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zh-CN" b="1">
                  <a:solidFill>
                    <a:srgbClr val="10253F"/>
                  </a:solidFill>
                  <a:latin typeface="Calibri" pitchFamily="34" charset="0"/>
                </a:rPr>
                <a:t>Process</a:t>
              </a:r>
              <a:endParaRPr lang="zh-CN" altLang="en-US" sz="3600">
                <a:latin typeface="Calibri" pitchFamily="34" charset="0"/>
              </a:endParaRPr>
            </a:p>
          </p:txBody>
        </p:sp>
        <p:sp>
          <p:nvSpPr>
            <p:cNvPr id="81" name="矩形 102"/>
            <p:cNvSpPr/>
            <p:nvPr/>
          </p:nvSpPr>
          <p:spPr>
            <a:xfrm>
              <a:off x="6248400" y="533400"/>
              <a:ext cx="762000" cy="9906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lnSpc>
                  <a:spcPts val="16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</a:rPr>
                <a:t>Memory Update Monitor</a:t>
              </a:r>
              <a:endParaRPr lang="zh-CN" alt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82" name="矩形 57"/>
            <p:cNvSpPr/>
            <p:nvPr/>
          </p:nvSpPr>
          <p:spPr>
            <a:xfrm>
              <a:off x="5486400" y="4800600"/>
              <a:ext cx="3048000" cy="1143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508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/>
              <a:r>
                <a:rPr lang="en-US" altLang="zh-CN" sz="2400" b="1" dirty="0">
                  <a:solidFill>
                    <a:srgbClr val="10253F"/>
                  </a:solidFill>
                </a:rPr>
                <a:t>Distributed Memory Content </a:t>
              </a:r>
              <a:r>
                <a:rPr lang="en-US" altLang="zh-CN" sz="2400" b="1" dirty="0" smtClean="0">
                  <a:solidFill>
                    <a:srgbClr val="10253F"/>
                  </a:solidFill>
                </a:rPr>
                <a:t>Tracer</a:t>
              </a:r>
              <a:endParaRPr lang="en-US" altLang="zh-CN" sz="2400" b="1" dirty="0">
                <a:solidFill>
                  <a:srgbClr val="10253F"/>
                </a:solidFill>
              </a:endParaRPr>
            </a:p>
          </p:txBody>
        </p:sp>
        <p:sp>
          <p:nvSpPr>
            <p:cNvPr id="83" name="矩形 58"/>
            <p:cNvSpPr/>
            <p:nvPr/>
          </p:nvSpPr>
          <p:spPr>
            <a:xfrm>
              <a:off x="2286000" y="4800600"/>
              <a:ext cx="3048000" cy="1143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508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/>
              <a:r>
                <a:rPr lang="en-US" altLang="zh-CN" sz="2400" b="1" dirty="0" smtClean="0">
                  <a:solidFill>
                    <a:srgbClr val="10253F"/>
                  </a:solidFill>
                </a:rPr>
                <a:t>Service Command </a:t>
              </a:r>
              <a:r>
                <a:rPr lang="en-US" altLang="zh-CN" sz="2400" b="1" dirty="0">
                  <a:solidFill>
                    <a:srgbClr val="10253F"/>
                  </a:solidFill>
                </a:rPr>
                <a:t>Execution </a:t>
              </a:r>
              <a:r>
                <a:rPr lang="en-US" altLang="zh-CN" sz="2400" b="1" dirty="0" smtClean="0">
                  <a:solidFill>
                    <a:srgbClr val="10253F"/>
                  </a:solidFill>
                </a:rPr>
                <a:t>Engine</a:t>
              </a:r>
              <a:endParaRPr lang="zh-CN" altLang="en-US" b="1" dirty="0">
                <a:solidFill>
                  <a:srgbClr val="10253F"/>
                </a:solidFill>
              </a:endParaRPr>
            </a:p>
          </p:txBody>
        </p:sp>
        <p:sp>
          <p:nvSpPr>
            <p:cNvPr id="84" name="圆角矩形 63"/>
            <p:cNvSpPr/>
            <p:nvPr/>
          </p:nvSpPr>
          <p:spPr>
            <a:xfrm>
              <a:off x="6248400" y="1752600"/>
              <a:ext cx="1897063" cy="1185863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altLang="zh-CN" sz="1600" b="1">
                <a:solidFill>
                  <a:srgbClr val="10253F"/>
                </a:solidFill>
              </a:endParaRPr>
            </a:p>
            <a:p>
              <a:pPr algn="ctr"/>
              <a:endParaRPr lang="en-US" altLang="zh-CN" sz="1600" b="1">
                <a:solidFill>
                  <a:srgbClr val="10253F"/>
                </a:solidFill>
              </a:endParaRPr>
            </a:p>
            <a:p>
              <a:pPr algn="ctr">
                <a:lnSpc>
                  <a:spcPts val="1400"/>
                </a:lnSpc>
              </a:pPr>
              <a:endParaRPr lang="en-US" altLang="zh-CN" sz="1600" b="1">
                <a:solidFill>
                  <a:srgbClr val="10253F"/>
                </a:solidFill>
              </a:endParaRPr>
            </a:p>
            <a:p>
              <a:pPr algn="ctr">
                <a:lnSpc>
                  <a:spcPts val="1400"/>
                </a:lnSpc>
              </a:pPr>
              <a:endParaRPr lang="en-US" altLang="zh-CN" sz="1600" b="1">
                <a:solidFill>
                  <a:srgbClr val="10253F"/>
                </a:solidFill>
              </a:endParaRPr>
            </a:p>
            <a:p>
              <a:pPr algn="ctr">
                <a:lnSpc>
                  <a:spcPts val="1400"/>
                </a:lnSpc>
              </a:pPr>
              <a:endParaRPr lang="en-US" altLang="zh-CN" sz="1600" b="1">
                <a:solidFill>
                  <a:srgbClr val="10253F"/>
                </a:solidFill>
              </a:endParaRPr>
            </a:p>
            <a:p>
              <a:pPr algn="ctr">
                <a:lnSpc>
                  <a:spcPts val="1400"/>
                </a:lnSpc>
              </a:pPr>
              <a:endParaRPr lang="en-US" altLang="zh-CN" sz="1600" b="1">
                <a:solidFill>
                  <a:srgbClr val="10253F"/>
                </a:solidFill>
              </a:endParaRPr>
            </a:p>
            <a:p>
              <a:pPr algn="ctr">
                <a:lnSpc>
                  <a:spcPts val="1400"/>
                </a:lnSpc>
              </a:pPr>
              <a:endParaRPr lang="en-US" altLang="zh-CN" sz="1600" b="1">
                <a:solidFill>
                  <a:srgbClr val="10253F"/>
                </a:solidFill>
              </a:endParaRPr>
            </a:p>
            <a:p>
              <a:pPr algn="ctr">
                <a:lnSpc>
                  <a:spcPts val="1400"/>
                </a:lnSpc>
              </a:pPr>
              <a:endParaRPr lang="en-US" altLang="zh-CN" sz="1600" b="1">
                <a:solidFill>
                  <a:srgbClr val="10253F"/>
                </a:solidFill>
              </a:endParaRPr>
            </a:p>
            <a:p>
              <a:pPr algn="ctr">
                <a:lnSpc>
                  <a:spcPts val="1400"/>
                </a:lnSpc>
              </a:pPr>
              <a:endParaRPr lang="en-US" altLang="zh-CN" sz="1600" b="1">
                <a:solidFill>
                  <a:srgbClr val="10253F"/>
                </a:solidFill>
              </a:endParaRPr>
            </a:p>
            <a:p>
              <a:pPr algn="ctr">
                <a:lnSpc>
                  <a:spcPts val="1400"/>
                </a:lnSpc>
              </a:pPr>
              <a:endParaRPr lang="en-US" altLang="zh-CN" sz="1600" b="1">
                <a:solidFill>
                  <a:srgbClr val="10253F"/>
                </a:solidFill>
              </a:endParaRPr>
            </a:p>
            <a:p>
              <a:pPr algn="ctr">
                <a:lnSpc>
                  <a:spcPts val="1400"/>
                </a:lnSpc>
              </a:pPr>
              <a:r>
                <a:rPr lang="en-US" altLang="zh-CN" sz="1600" b="1">
                  <a:solidFill>
                    <a:srgbClr val="10253F"/>
                  </a:solidFill>
                </a:rPr>
                <a:t>OS</a:t>
              </a:r>
            </a:p>
            <a:p>
              <a:pPr algn="ctr"/>
              <a:endParaRPr lang="en-US" altLang="zh-CN" sz="1600" b="1">
                <a:solidFill>
                  <a:srgbClr val="10253F"/>
                </a:solidFill>
              </a:endParaRPr>
            </a:p>
            <a:p>
              <a:pPr algn="ctr"/>
              <a:endParaRPr lang="en-US" altLang="zh-CN" sz="1600" b="1">
                <a:solidFill>
                  <a:srgbClr val="FFFFFF"/>
                </a:solidFill>
              </a:endParaRPr>
            </a:p>
            <a:p>
              <a:pPr algn="ctr"/>
              <a:endParaRPr lang="en-US" altLang="zh-CN" sz="1600" b="1">
                <a:solidFill>
                  <a:srgbClr val="FFFFFF"/>
                </a:solidFill>
              </a:endParaRPr>
            </a:p>
            <a:p>
              <a:pPr algn="ctr"/>
              <a:endParaRPr lang="en-US" altLang="zh-CN" sz="1600" b="1">
                <a:solidFill>
                  <a:srgbClr val="FFFFFF"/>
                </a:solidFill>
              </a:endParaRPr>
            </a:p>
            <a:p>
              <a:pPr algn="ctr"/>
              <a:endParaRPr lang="en-US" altLang="zh-CN" sz="1600" b="1">
                <a:solidFill>
                  <a:srgbClr val="FFFFFF"/>
                </a:solidFill>
              </a:endParaRPr>
            </a:p>
          </p:txBody>
        </p:sp>
        <p:cxnSp>
          <p:nvCxnSpPr>
            <p:cNvPr id="85" name="直接箭头连接符 85"/>
            <p:cNvCxnSpPr/>
            <p:nvPr/>
          </p:nvCxnSpPr>
          <p:spPr>
            <a:xfrm>
              <a:off x="7010400" y="1143000"/>
              <a:ext cx="762000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6896099" y="1109492"/>
              <a:ext cx="914400" cy="3810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zh-CN" b="1" i="1" dirty="0" err="1">
                  <a:solidFill>
                    <a:srgbClr val="10253F"/>
                  </a:solidFill>
                  <a:latin typeface="Calibri" pitchFamily="34" charset="0"/>
                </a:rPr>
                <a:t>ptrace</a:t>
              </a:r>
              <a:endParaRPr lang="zh-CN" altLang="en-US" sz="3600" i="1" dirty="0">
                <a:latin typeface="Calibri" pitchFamily="34" charset="0"/>
              </a:endParaRPr>
            </a:p>
          </p:txBody>
        </p:sp>
        <p:cxnSp>
          <p:nvCxnSpPr>
            <p:cNvPr id="87" name="直接箭头连接符 46"/>
            <p:cNvCxnSpPr>
              <a:stCxn id="81" idx="2"/>
            </p:cNvCxnSpPr>
            <p:nvPr/>
          </p:nvCxnSpPr>
          <p:spPr>
            <a:xfrm rot="16200000" flipH="1">
              <a:off x="6324600" y="1828800"/>
              <a:ext cx="2057400" cy="1447800"/>
            </a:xfrm>
            <a:prstGeom prst="straightConnector1">
              <a:avLst/>
            </a:prstGeom>
            <a:ln w="38100" cap="sq" cmpd="sng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接箭头连接符 85"/>
            <p:cNvCxnSpPr/>
            <p:nvPr/>
          </p:nvCxnSpPr>
          <p:spPr>
            <a:xfrm rot="5400000" flipH="1" flipV="1">
              <a:off x="4191000" y="1524000"/>
              <a:ext cx="611188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4402478" y="1219200"/>
              <a:ext cx="914400" cy="3698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zh-CN" b="1" i="1" dirty="0">
                  <a:solidFill>
                    <a:srgbClr val="10253F"/>
                  </a:solidFill>
                  <a:latin typeface="Calibri" pitchFamily="34" charset="0"/>
                </a:rPr>
                <a:t>inspect</a:t>
              </a:r>
              <a:endParaRPr lang="zh-CN" altLang="en-US" sz="3600" i="1" dirty="0">
                <a:latin typeface="Calibri" pitchFamily="34" charset="0"/>
              </a:endParaRPr>
            </a:p>
          </p:txBody>
        </p:sp>
        <p:cxnSp>
          <p:nvCxnSpPr>
            <p:cNvPr id="90" name="直接箭头连接符 31"/>
            <p:cNvCxnSpPr>
              <a:stCxn id="67" idx="2"/>
            </p:cNvCxnSpPr>
            <p:nvPr/>
          </p:nvCxnSpPr>
          <p:spPr>
            <a:xfrm>
              <a:off x="4563269" y="2552699"/>
              <a:ext cx="2523332" cy="1028700"/>
            </a:xfrm>
            <a:prstGeom prst="straightConnector1">
              <a:avLst/>
            </a:prstGeom>
            <a:ln w="38100" cap="sq" cmpd="sng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130"/>
            <p:cNvSpPr txBox="1">
              <a:spLocks noChangeArrowheads="1"/>
            </p:cNvSpPr>
            <p:nvPr/>
          </p:nvSpPr>
          <p:spPr bwMode="auto">
            <a:xfrm>
              <a:off x="2245915" y="914400"/>
              <a:ext cx="715963" cy="101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6000" dirty="0">
                  <a:latin typeface="Calibri" pitchFamily="34" charset="0"/>
                </a:rPr>
                <a:t>…</a:t>
              </a:r>
            </a:p>
          </p:txBody>
        </p:sp>
        <p:sp>
          <p:nvSpPr>
            <p:cNvPr id="92" name="TextBox 135"/>
            <p:cNvSpPr txBox="1">
              <a:spLocks noChangeArrowheads="1"/>
            </p:cNvSpPr>
            <p:nvPr/>
          </p:nvSpPr>
          <p:spPr bwMode="auto">
            <a:xfrm>
              <a:off x="5410200" y="990600"/>
              <a:ext cx="715963" cy="101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6000" dirty="0">
                  <a:latin typeface="Calibri" pitchFamily="34" charset="0"/>
                </a:rPr>
                <a:t>…</a:t>
              </a:r>
            </a:p>
          </p:txBody>
        </p:sp>
        <p:sp>
          <p:nvSpPr>
            <p:cNvPr id="93" name="TextBox 136"/>
            <p:cNvSpPr txBox="1">
              <a:spLocks noChangeArrowheads="1"/>
            </p:cNvSpPr>
            <p:nvPr/>
          </p:nvSpPr>
          <p:spPr bwMode="auto">
            <a:xfrm>
              <a:off x="8229600" y="965200"/>
              <a:ext cx="715963" cy="101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6000">
                  <a:latin typeface="Calibri" pitchFamily="34" charset="0"/>
                </a:rPr>
                <a:t>…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559969" y="446315"/>
              <a:ext cx="838200" cy="3698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zh-CN" b="1" dirty="0">
                  <a:solidFill>
                    <a:srgbClr val="10253F"/>
                  </a:solidFill>
                  <a:latin typeface="Calibri" pitchFamily="34" charset="0"/>
                </a:rPr>
                <a:t>node</a:t>
              </a:r>
              <a:endParaRPr lang="zh-CN" altLang="en-US" sz="3600" dirty="0">
                <a:latin typeface="Calibri" pitchFamily="34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6858000" y="76200"/>
              <a:ext cx="838200" cy="3698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zh-CN" b="1" dirty="0">
                  <a:solidFill>
                    <a:srgbClr val="10253F"/>
                  </a:solidFill>
                  <a:latin typeface="Calibri" pitchFamily="34" charset="0"/>
                </a:rPr>
                <a:t>node</a:t>
              </a:r>
              <a:endParaRPr lang="zh-CN" altLang="en-US" sz="3600" dirty="0">
                <a:latin typeface="Calibri" pitchFamily="34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848600" y="6248400"/>
              <a:ext cx="838200" cy="3698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US" altLang="zh-CN" b="1">
                  <a:solidFill>
                    <a:srgbClr val="10253F"/>
                  </a:solidFill>
                  <a:latin typeface="Calibri" pitchFamily="34" charset="0"/>
                </a:rPr>
                <a:t>nodes</a:t>
              </a:r>
              <a:endParaRPr lang="zh-CN" altLang="en-US" sz="360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715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0" y="228600"/>
            <a:ext cx="8610600" cy="762000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Distributed </a:t>
            </a:r>
            <a:r>
              <a:rPr lang="en-US" altLang="zh-CN" sz="3600" dirty="0"/>
              <a:t>M</a:t>
            </a:r>
            <a:r>
              <a:rPr lang="en-US" altLang="zh-CN" sz="3600" dirty="0" smtClean="0"/>
              <a:t>emory </a:t>
            </a:r>
            <a:r>
              <a:rPr lang="en-US" altLang="zh-CN" sz="3600" dirty="0"/>
              <a:t>C</a:t>
            </a:r>
            <a:r>
              <a:rPr lang="en-US" altLang="zh-CN" sz="3600" dirty="0" smtClean="0"/>
              <a:t>ontent </a:t>
            </a:r>
            <a:r>
              <a:rPr lang="en-US" altLang="zh-CN" sz="3600" dirty="0"/>
              <a:t>T</a:t>
            </a:r>
            <a:r>
              <a:rPr lang="en-US" altLang="zh-CN" sz="3600" dirty="0" smtClean="0"/>
              <a:t>racer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562600"/>
          </a:xfrm>
        </p:spPr>
        <p:txBody>
          <a:bodyPr/>
          <a:lstStyle/>
          <a:p>
            <a:r>
              <a:rPr lang="en-US" sz="3000" dirty="0"/>
              <a:t>Uses customized light-weight distributed hash table (</a:t>
            </a:r>
            <a:r>
              <a:rPr lang="en-US" sz="3000" dirty="0" smtClean="0"/>
              <a:t>DHT)</a:t>
            </a:r>
          </a:p>
          <a:p>
            <a:pPr lvl="1"/>
            <a:r>
              <a:rPr lang="en-US" sz="2600" dirty="0" smtClean="0"/>
              <a:t>To track memory content sharing, and location of contents in system-wide</a:t>
            </a:r>
          </a:p>
        </p:txBody>
      </p:sp>
      <p:graphicFrame>
        <p:nvGraphicFramePr>
          <p:cNvPr id="6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6036796"/>
              </p:ext>
            </p:extLst>
          </p:nvPr>
        </p:nvGraphicFramePr>
        <p:xfrm>
          <a:off x="838200" y="3193775"/>
          <a:ext cx="7315200" cy="3130825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438400"/>
                <a:gridCol w="2438400"/>
                <a:gridCol w="2438400"/>
              </a:tblGrid>
              <a:tr h="467858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Conventional</a:t>
                      </a:r>
                      <a:r>
                        <a:rPr lang="en-US" sz="2000" baseline="0" dirty="0" smtClean="0"/>
                        <a:t> DHT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DHT in </a:t>
                      </a:r>
                      <a:r>
                        <a:rPr lang="en-US" sz="2000" dirty="0" err="1" smtClean="0"/>
                        <a:t>ConCORD</a:t>
                      </a:r>
                      <a:endParaRPr lang="en-US" sz="2000" dirty="0"/>
                    </a:p>
                  </a:txBody>
                  <a:tcPr/>
                </a:tc>
              </a:tr>
              <a:tr h="69388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Target System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Distributed</a:t>
                      </a:r>
                      <a:r>
                        <a:rPr lang="en-US" sz="2000" baseline="0" dirty="0" smtClean="0"/>
                        <a:t> Systems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Large-scale</a:t>
                      </a:r>
                      <a:r>
                        <a:rPr lang="en-US" sz="2000" i="1" baseline="0" dirty="0" smtClean="0"/>
                        <a:t> Parallel Systems</a:t>
                      </a:r>
                      <a:endParaRPr lang="en-US" sz="2000" i="1" dirty="0"/>
                    </a:p>
                  </a:txBody>
                  <a:tcPr anchor="ctr"/>
                </a:tc>
              </a:tr>
              <a:tr h="38549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Type of key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variable length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baseline="0" dirty="0" smtClean="0"/>
                        <a:t>fixed length</a:t>
                      </a:r>
                    </a:p>
                  </a:txBody>
                  <a:tcPr anchor="ctr"/>
                </a:tc>
              </a:tr>
              <a:tr h="70158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Type</a:t>
                      </a:r>
                      <a:r>
                        <a:rPr lang="en-US" sz="2000" b="1" baseline="0" dirty="0" smtClean="0">
                          <a:solidFill>
                            <a:srgbClr val="0070C0"/>
                          </a:solidFill>
                        </a:rPr>
                        <a:t> of object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aseline="0" dirty="0" smtClean="0"/>
                        <a:t>variable size,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aseline="0" dirty="0" smtClean="0"/>
                        <a:t>variable format</a:t>
                      </a:r>
                      <a:endParaRPr lang="en-US" altLang="zh-CN" sz="2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i="1" baseline="0" dirty="0" smtClean="0"/>
                        <a:t>small size</a:t>
                      </a:r>
                      <a:endParaRPr lang="en-US" sz="2000" i="1" dirty="0"/>
                    </a:p>
                  </a:txBody>
                  <a:tcPr anchor="ctr"/>
                </a:tc>
              </a:tr>
              <a:tr h="4678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Fault Tolerance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Strict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Loose</a:t>
                      </a:r>
                      <a:endParaRPr lang="en-US" sz="2000" i="1" dirty="0"/>
                    </a:p>
                  </a:txBody>
                  <a:tcPr anchor="ctr"/>
                </a:tc>
              </a:tr>
              <a:tr h="38549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Persistency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No</a:t>
                      </a:r>
                      <a:endParaRPr lang="en-US" sz="2000" i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610600" cy="762000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DHT in </a:t>
            </a:r>
            <a:r>
              <a:rPr lang="en-US" altLang="zh-CN" sz="3600" dirty="0" err="1" smtClean="0"/>
              <a:t>ConCORD</a:t>
            </a:r>
            <a:endParaRPr lang="zh-CN" alt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82000" cy="5638800"/>
          </a:xfrm>
        </p:spPr>
        <p:txBody>
          <a:bodyPr>
            <a:normAutofit/>
          </a:bodyPr>
          <a:lstStyle/>
          <a:p>
            <a:r>
              <a:rPr lang="en-US" altLang="zh-CN" sz="3100" dirty="0" smtClean="0"/>
              <a:t>DHT Entry: &lt;content-hash, Entity-List&gt;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zh-CN" sz="3100" dirty="0" smtClean="0"/>
              <a:t>DHT content is split into partitions, and distributed (stored and maintained) over the </a:t>
            </a:r>
            <a:r>
              <a:rPr lang="en-US" altLang="zh-CN" sz="3100" dirty="0" err="1" smtClean="0"/>
              <a:t>ConCORD</a:t>
            </a:r>
            <a:r>
              <a:rPr lang="en-US" altLang="zh-CN" sz="3100" dirty="0" smtClean="0"/>
              <a:t> instances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zh-CN" sz="3100" dirty="0" smtClean="0"/>
              <a:t>Given a content hash, computing its partition and its responsible instance is fast and straightforward:</a:t>
            </a:r>
          </a:p>
          <a:p>
            <a:pPr lvl="1"/>
            <a:r>
              <a:rPr lang="en-US" altLang="zh-CN" dirty="0" smtClean="0"/>
              <a:t>zero-hop </a:t>
            </a:r>
          </a:p>
          <a:p>
            <a:pPr lvl="1"/>
            <a:r>
              <a:rPr lang="en-US" altLang="zh-CN" dirty="0" smtClean="0"/>
              <a:t>no peer information is needed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243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066800"/>
            <a:ext cx="8458200" cy="5562600"/>
          </a:xfrm>
        </p:spPr>
        <p:txBody>
          <a:bodyPr>
            <a:normAutofit lnSpcReduction="10000"/>
          </a:bodyPr>
          <a:lstStyle/>
          <a:p>
            <a:r>
              <a:rPr lang="en-US" sz="3500" dirty="0" smtClean="0">
                <a:latin typeface="+mj-lt"/>
              </a:rPr>
              <a:t>Examine memory content sharing and shared locations in system</a:t>
            </a:r>
          </a:p>
          <a:p>
            <a:r>
              <a:rPr lang="en-US" sz="3500" dirty="0" smtClean="0">
                <a:latin typeface="+mj-lt"/>
              </a:rPr>
              <a:t>Node-wise queries</a:t>
            </a:r>
          </a:p>
          <a:p>
            <a:pPr lvl="1"/>
            <a:r>
              <a:rPr lang="en-US" sz="3100" dirty="0" smtClean="0">
                <a:latin typeface="+mj-lt"/>
              </a:rPr>
              <a:t>Given a content hash:</a:t>
            </a:r>
          </a:p>
          <a:p>
            <a:pPr lvl="2"/>
            <a:r>
              <a:rPr lang="en-US" sz="2700" dirty="0" smtClean="0">
                <a:latin typeface="+mj-lt"/>
              </a:rPr>
              <a:t>Find number of copies existing in a set of entities</a:t>
            </a:r>
          </a:p>
          <a:p>
            <a:pPr lvl="2"/>
            <a:r>
              <a:rPr lang="en-US" sz="2700" dirty="0" smtClean="0">
                <a:latin typeface="+mj-lt"/>
              </a:rPr>
              <a:t>Find the exact locations of these blocks</a:t>
            </a:r>
          </a:p>
          <a:p>
            <a:r>
              <a:rPr lang="en-US" altLang="zh-CN" sz="3600" dirty="0" smtClean="0">
                <a:latin typeface="+mj-lt"/>
              </a:rPr>
              <a:t>Collective Queries</a:t>
            </a:r>
          </a:p>
          <a:p>
            <a:pPr lvl="1"/>
            <a:r>
              <a:rPr lang="en-US" altLang="zh-CN" i="1" dirty="0" smtClean="0">
                <a:solidFill>
                  <a:srgbClr val="C00000"/>
                </a:solidFill>
                <a:latin typeface="+mj-lt"/>
              </a:rPr>
              <a:t>Degree of Sharing</a:t>
            </a:r>
            <a:r>
              <a:rPr lang="en-US" altLang="zh-CN" dirty="0" smtClean="0">
                <a:latin typeface="+mj-lt"/>
              </a:rPr>
              <a:t>: Overall level of content redundancy among a set of entities</a:t>
            </a:r>
          </a:p>
          <a:p>
            <a:pPr lvl="1"/>
            <a:r>
              <a:rPr lang="en-US" altLang="zh-CN" i="1" dirty="0" smtClean="0">
                <a:solidFill>
                  <a:srgbClr val="C00000"/>
                </a:solidFill>
                <a:latin typeface="+mj-lt"/>
              </a:rPr>
              <a:t>Hot memory content</a:t>
            </a:r>
            <a:r>
              <a:rPr lang="en-US" altLang="zh-CN" dirty="0" smtClean="0">
                <a:latin typeface="+mj-lt"/>
              </a:rPr>
              <a:t>: contents duplicate more than </a:t>
            </a:r>
            <a:r>
              <a:rPr lang="en-US" altLang="zh-CN" i="1" dirty="0" smtClean="0">
                <a:latin typeface="+mj-lt"/>
              </a:rPr>
              <a:t>k</a:t>
            </a:r>
            <a:r>
              <a:rPr lang="en-US" altLang="zh-CN" dirty="0">
                <a:latin typeface="+mj-lt"/>
              </a:rPr>
              <a:t> </a:t>
            </a:r>
            <a:r>
              <a:rPr lang="en-US" altLang="zh-CN" dirty="0" smtClean="0">
                <a:latin typeface="+mj-lt"/>
              </a:rPr>
              <a:t>copies in a set of entities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228600"/>
            <a:ext cx="8610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Content-sharing Queries</a:t>
            </a:r>
            <a:endParaRPr kumimoji="0" lang="zh-CN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19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Overview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638800"/>
          </a:xfrm>
        </p:spPr>
        <p:txBody>
          <a:bodyPr>
            <a:noAutofit/>
          </a:bodyPr>
          <a:lstStyle/>
          <a:p>
            <a:r>
              <a:rPr lang="en-US" altLang="zh-CN" b="1" i="1" dirty="0" smtClean="0">
                <a:solidFill>
                  <a:srgbClr val="0000FF"/>
                </a:solidFill>
              </a:rPr>
              <a:t>Claim</a:t>
            </a:r>
            <a:r>
              <a:rPr lang="en-US" altLang="zh-CN" dirty="0" smtClean="0"/>
              <a:t>: Memory content-sharing detection and tracking should be built as a </a:t>
            </a:r>
            <a:r>
              <a:rPr lang="en-US" altLang="zh-CN" dirty="0"/>
              <a:t>s</a:t>
            </a:r>
            <a:r>
              <a:rPr lang="en-US" altLang="zh-CN" dirty="0" smtClean="0"/>
              <a:t>eparate service</a:t>
            </a:r>
          </a:p>
          <a:p>
            <a:pPr lvl="1"/>
            <a:r>
              <a:rPr lang="en-US" altLang="zh-CN" dirty="0" smtClean="0"/>
              <a:t>Exploiting </a:t>
            </a:r>
            <a:r>
              <a:rPr lang="en-US" altLang="zh-CN" dirty="0"/>
              <a:t>memory content sharing in parallel </a:t>
            </a:r>
            <a:r>
              <a:rPr lang="en-US" altLang="zh-CN" dirty="0" smtClean="0"/>
              <a:t>systems through </a:t>
            </a:r>
            <a:r>
              <a:rPr lang="en-US" altLang="zh-CN" b="1" i="1" dirty="0" smtClean="0"/>
              <a:t>content-aware services </a:t>
            </a:r>
          </a:p>
          <a:p>
            <a:r>
              <a:rPr lang="en-US" altLang="zh-CN" b="1" i="1" dirty="0" smtClean="0">
                <a:solidFill>
                  <a:srgbClr val="0000FF"/>
                </a:solidFill>
              </a:rPr>
              <a:t>Feasibility</a:t>
            </a:r>
            <a:r>
              <a:rPr lang="en-US" altLang="zh-CN" dirty="0" smtClean="0"/>
              <a:t>: Implementation of </a:t>
            </a:r>
            <a:r>
              <a:rPr lang="en-US" altLang="zh-CN" b="1" i="1" dirty="0" err="1" smtClean="0"/>
              <a:t>ConCORD</a:t>
            </a:r>
            <a:r>
              <a:rPr lang="en-US" altLang="zh-CN" dirty="0" smtClean="0"/>
              <a:t>: </a:t>
            </a:r>
            <a:r>
              <a:rPr lang="en-US" altLang="zh-CN" sz="2800" dirty="0" smtClean="0"/>
              <a:t>A distributed system that tracks memory contents across collections of entities (</a:t>
            </a:r>
            <a:r>
              <a:rPr lang="en-US" altLang="zh-CN" sz="2800" dirty="0" err="1" smtClean="0"/>
              <a:t>vms</a:t>
            </a:r>
            <a:r>
              <a:rPr lang="en-US" altLang="zh-CN" sz="2800" dirty="0" smtClean="0"/>
              <a:t>/processes) </a:t>
            </a:r>
          </a:p>
          <a:p>
            <a:r>
              <a:rPr lang="en-US" altLang="zh-CN" sz="3000" b="1" dirty="0" smtClean="0"/>
              <a:t>Content-aware </a:t>
            </a:r>
            <a:r>
              <a:rPr lang="en-US" altLang="zh-CN" sz="3000" b="1" dirty="0"/>
              <a:t>service command </a:t>
            </a:r>
            <a:r>
              <a:rPr lang="en-US" altLang="zh-CN" sz="3000" dirty="0" smtClean="0"/>
              <a:t>minimizes </a:t>
            </a:r>
            <a:r>
              <a:rPr lang="en-US" altLang="zh-CN" sz="3000" dirty="0"/>
              <a:t>the effort to build </a:t>
            </a:r>
            <a:r>
              <a:rPr lang="en-US" altLang="zh-CN" sz="3000" dirty="0" smtClean="0"/>
              <a:t>various content-aware </a:t>
            </a:r>
            <a:r>
              <a:rPr lang="en-US" altLang="zh-CN" sz="3000" dirty="0"/>
              <a:t>services</a:t>
            </a:r>
          </a:p>
          <a:p>
            <a:r>
              <a:rPr lang="en-US" altLang="zh-CN" sz="3000" dirty="0" smtClean="0"/>
              <a:t>Collective checkpoint service  </a:t>
            </a:r>
          </a:p>
          <a:p>
            <a:pPr lvl="1"/>
            <a:r>
              <a:rPr lang="en-US" altLang="zh-CN" sz="2400" dirty="0" smtClean="0"/>
              <a:t>Only ~200 line of code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03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10600" cy="1066800"/>
          </a:xfrm>
        </p:spPr>
        <p:txBody>
          <a:bodyPr>
            <a:noAutofit/>
          </a:bodyPr>
          <a:lstStyle/>
          <a:p>
            <a:r>
              <a:rPr lang="en-US" dirty="0"/>
              <a:t>How can we build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content-aware </a:t>
            </a:r>
            <a:r>
              <a:rPr lang="en-US" dirty="0"/>
              <a:t>service?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4800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Runs content-sharing queries inside a service</a:t>
            </a:r>
          </a:p>
          <a:p>
            <a:pPr lvl="1"/>
            <a:r>
              <a:rPr lang="en-US" sz="3200" dirty="0" smtClean="0"/>
              <a:t>Uses sharing information to exploit content sharing and improve service</a:t>
            </a:r>
          </a:p>
          <a:p>
            <a:pPr lvl="1"/>
            <a:r>
              <a:rPr lang="en-US" sz="3200" dirty="0" smtClean="0"/>
              <a:t>Requires many effort from service developers </a:t>
            </a:r>
          </a:p>
          <a:p>
            <a:pPr lvl="2"/>
            <a:r>
              <a:rPr lang="en-US" sz="3200" dirty="0" smtClean="0"/>
              <a:t>how efficiently and effectively utilize the content sharing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20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8149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990600"/>
          </a:xfrm>
        </p:spPr>
        <p:txBody>
          <a:bodyPr>
            <a:noAutofit/>
          </a:bodyPr>
          <a:lstStyle/>
          <a:p>
            <a:r>
              <a:rPr lang="en-US" dirty="0"/>
              <a:t>How can we build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content-aware </a:t>
            </a:r>
            <a:r>
              <a:rPr lang="en-US" dirty="0"/>
              <a:t>service?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029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Runs a service inside a collective query</a:t>
            </a:r>
          </a:p>
          <a:p>
            <a:pPr lvl="1"/>
            <a:r>
              <a:rPr lang="en-US" sz="3200" dirty="0" err="1" smtClean="0"/>
              <a:t>ConCORD</a:t>
            </a:r>
            <a:r>
              <a:rPr lang="en-US" sz="3200" dirty="0" smtClean="0"/>
              <a:t> provides query template</a:t>
            </a:r>
          </a:p>
          <a:p>
            <a:pPr lvl="1"/>
            <a:r>
              <a:rPr lang="en-US" sz="3200" dirty="0" smtClean="0"/>
              <a:t>Service developer defines a service b</a:t>
            </a:r>
            <a:r>
              <a:rPr lang="en-US" sz="3200" dirty="0"/>
              <a:t>y</a:t>
            </a:r>
            <a:r>
              <a:rPr lang="en-US" sz="3200" dirty="0" smtClean="0"/>
              <a:t> </a:t>
            </a:r>
            <a:r>
              <a:rPr lang="en-US" sz="3200" dirty="0" err="1" smtClean="0"/>
              <a:t>parametering</a:t>
            </a:r>
            <a:r>
              <a:rPr lang="en-US" sz="3200" dirty="0" smtClean="0"/>
              <a:t> the query template </a:t>
            </a:r>
          </a:p>
          <a:p>
            <a:pPr lvl="1"/>
            <a:r>
              <a:rPr lang="en-US" sz="3200" dirty="0" err="1" smtClean="0"/>
              <a:t>ConCORD</a:t>
            </a:r>
            <a:r>
              <a:rPr lang="en-US" sz="3200" dirty="0" smtClean="0"/>
              <a:t> </a:t>
            </a:r>
            <a:r>
              <a:rPr lang="en-US" sz="3200" dirty="0"/>
              <a:t>executes the parameterized query over all shared </a:t>
            </a:r>
            <a:r>
              <a:rPr lang="en-US" sz="3200" dirty="0" smtClean="0"/>
              <a:t>memory content</a:t>
            </a:r>
          </a:p>
          <a:p>
            <a:pPr lvl="2"/>
            <a:r>
              <a:rPr lang="en-US" dirty="0" smtClean="0"/>
              <a:t>During run of the query, </a:t>
            </a:r>
            <a:r>
              <a:rPr lang="en-US" dirty="0" err="1" smtClean="0"/>
              <a:t>ConCORD</a:t>
            </a:r>
            <a:r>
              <a:rPr lang="en-US" dirty="0" smtClean="0"/>
              <a:t> completes the service while utilizes memory content sharing in the system</a:t>
            </a:r>
          </a:p>
          <a:p>
            <a:pPr lvl="1"/>
            <a:r>
              <a:rPr lang="en-US" sz="3200" dirty="0" smtClean="0"/>
              <a:t>Minimize service developers’ effort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21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9691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5029200"/>
          </a:xfrm>
        </p:spPr>
        <p:txBody>
          <a:bodyPr>
            <a:noAutofit/>
          </a:bodyPr>
          <a:lstStyle/>
          <a:p>
            <a:r>
              <a:rPr lang="en-US" dirty="0"/>
              <a:t>A service command is a </a:t>
            </a:r>
            <a:r>
              <a:rPr lang="en-US" dirty="0" err="1" smtClean="0"/>
              <a:t>parameterable</a:t>
            </a:r>
            <a:r>
              <a:rPr lang="en-US" dirty="0" smtClean="0"/>
              <a:t> </a:t>
            </a:r>
            <a:r>
              <a:rPr lang="en-US" dirty="0"/>
              <a:t>query </a:t>
            </a:r>
            <a:r>
              <a:rPr lang="en-US" dirty="0" smtClean="0"/>
              <a:t>template</a:t>
            </a:r>
          </a:p>
          <a:p>
            <a:r>
              <a:rPr lang="en-US" dirty="0" smtClean="0"/>
              <a:t>Services </a:t>
            </a:r>
            <a:r>
              <a:rPr lang="en-US" dirty="0"/>
              <a:t>built on top of it are </a:t>
            </a:r>
            <a:r>
              <a:rPr lang="en-US" b="1" dirty="0"/>
              <a:t>automatically parallelized</a:t>
            </a:r>
            <a:r>
              <a:rPr lang="en-US" dirty="0"/>
              <a:t> and executed by </a:t>
            </a:r>
            <a:r>
              <a:rPr lang="en-US" dirty="0" err="1"/>
              <a:t>ConCORD</a:t>
            </a:r>
            <a:endParaRPr lang="en-US" dirty="0"/>
          </a:p>
          <a:p>
            <a:pPr lvl="1"/>
            <a:r>
              <a:rPr lang="en-US" dirty="0" smtClean="0"/>
              <a:t>partitioning of the task </a:t>
            </a:r>
          </a:p>
          <a:p>
            <a:pPr lvl="1"/>
            <a:r>
              <a:rPr lang="en-US" dirty="0" smtClean="0"/>
              <a:t>scheduling the subtasks to execute across nodes</a:t>
            </a:r>
          </a:p>
          <a:p>
            <a:pPr lvl="1"/>
            <a:r>
              <a:rPr lang="en-US" dirty="0" smtClean="0"/>
              <a:t>managing all inter-node communication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228600"/>
            <a:ext cx="8610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Content-aware</a:t>
            </a:r>
            <a:r>
              <a:rPr kumimoji="0" lang="en-US" altLang="zh-CN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Service Command</a:t>
            </a:r>
            <a:endParaRPr kumimoji="0" lang="en-US" altLang="zh-CN" sz="4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8288" y="1600200"/>
            <a:ext cx="8657112" cy="5334000"/>
          </a:xfrm>
        </p:spPr>
        <p:txBody>
          <a:bodyPr>
            <a:normAutofit/>
          </a:bodyPr>
          <a:lstStyle/>
          <a:p>
            <a:r>
              <a:rPr lang="en-US" altLang="zh-CN" dirty="0" err="1" smtClean="0"/>
              <a:t>ConCORD</a:t>
            </a:r>
            <a:r>
              <a:rPr lang="en-US" altLang="zh-CN" dirty="0" smtClean="0"/>
              <a:t> provides best-effort service</a:t>
            </a:r>
          </a:p>
          <a:p>
            <a:pPr lvl="1"/>
            <a:r>
              <a:rPr lang="en-US" altLang="zh-CN" dirty="0" err="1" smtClean="0"/>
              <a:t>ConCORD</a:t>
            </a:r>
            <a:r>
              <a:rPr lang="en-US" altLang="zh-CN" dirty="0" smtClean="0"/>
              <a:t> DHT’s view of memory content may be outdated</a:t>
            </a:r>
            <a:endParaRPr lang="en-US" altLang="zh-CN" dirty="0"/>
          </a:p>
          <a:p>
            <a:r>
              <a:rPr lang="en-US" altLang="zh-CN" dirty="0" smtClean="0"/>
              <a:t>Application services require correctness</a:t>
            </a:r>
          </a:p>
          <a:p>
            <a:pPr lvl="1"/>
            <a:r>
              <a:rPr lang="en-US" altLang="zh-CN" dirty="0" smtClean="0"/>
              <a:t>Ensure correctness using best-effort sharing information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228600"/>
            <a:ext cx="8610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Challenge: Correctness </a:t>
            </a:r>
            <a:r>
              <a:rPr kumimoji="0" lang="en-US" altLang="zh-CN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vs</a:t>
            </a:r>
            <a:r>
              <a:rPr lang="en-US" altLang="zh-CN" sz="4000" dirty="0" smtClean="0">
                <a:latin typeface="+mj-lt"/>
                <a:ea typeface="+mj-ea"/>
                <a:cs typeface="+mj-cs"/>
              </a:rPr>
              <a:t>. best-effort</a:t>
            </a:r>
            <a:endParaRPr kumimoji="0" lang="en-US" altLang="zh-CN" sz="4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326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8288" y="1066800"/>
            <a:ext cx="8657112" cy="5791200"/>
          </a:xfrm>
        </p:spPr>
        <p:txBody>
          <a:bodyPr>
            <a:normAutofit lnSpcReduction="10000"/>
          </a:bodyPr>
          <a:lstStyle/>
          <a:p>
            <a:r>
              <a:rPr lang="en-US" altLang="zh-CN" sz="3600" i="1" dirty="0" smtClean="0"/>
              <a:t>Collective Phase:</a:t>
            </a:r>
          </a:p>
          <a:p>
            <a:pPr lvl="1"/>
            <a:r>
              <a:rPr lang="en-US" sz="3000" dirty="0" smtClean="0"/>
              <a:t>Each node </a:t>
            </a:r>
            <a:r>
              <a:rPr lang="en-US" sz="3000" dirty="0"/>
              <a:t>performs subtasks in parallel on locally available memory </a:t>
            </a:r>
            <a:r>
              <a:rPr lang="en-US" sz="3000" dirty="0" smtClean="0"/>
              <a:t>blocks </a:t>
            </a:r>
          </a:p>
          <a:p>
            <a:pPr lvl="1"/>
            <a:r>
              <a:rPr lang="en-US" sz="3000" dirty="0" smtClean="0"/>
              <a:t>Best-effort, using content tracked by </a:t>
            </a:r>
            <a:r>
              <a:rPr lang="en-US" sz="3000" dirty="0" err="1" smtClean="0"/>
              <a:t>ConCORD</a:t>
            </a:r>
            <a:endParaRPr lang="en-US" sz="3000" dirty="0" smtClean="0"/>
          </a:p>
          <a:p>
            <a:pPr lvl="1"/>
            <a:r>
              <a:rPr lang="en-US" sz="3000" dirty="0"/>
              <a:t>Stale blocks are </a:t>
            </a:r>
            <a:r>
              <a:rPr lang="en-US" sz="3000" dirty="0" smtClean="0"/>
              <a:t>ignored</a:t>
            </a:r>
          </a:p>
          <a:p>
            <a:pPr lvl="1"/>
            <a:r>
              <a:rPr lang="en-US" sz="3000" dirty="0" smtClean="0"/>
              <a:t>Driven by DHT for performance and efficiency</a:t>
            </a:r>
            <a:endParaRPr lang="en-US" sz="3000" dirty="0"/>
          </a:p>
          <a:p>
            <a:r>
              <a:rPr lang="en-US" altLang="zh-CN" sz="3600" i="1" dirty="0" smtClean="0"/>
              <a:t>Local Phase</a:t>
            </a:r>
          </a:p>
          <a:p>
            <a:pPr lvl="1"/>
            <a:r>
              <a:rPr lang="en-US" sz="3000" dirty="0" smtClean="0"/>
              <a:t>Each </a:t>
            </a:r>
            <a:r>
              <a:rPr lang="en-US" sz="3000" dirty="0"/>
              <a:t>node performs subtasks in parallel on memory blocks </a:t>
            </a:r>
            <a:r>
              <a:rPr lang="en-US" sz="3000" dirty="0" err="1"/>
              <a:t>ConCORD</a:t>
            </a:r>
            <a:r>
              <a:rPr lang="en-US" sz="3000" dirty="0"/>
              <a:t> does know </a:t>
            </a:r>
            <a:r>
              <a:rPr lang="en-US" sz="3000" dirty="0" smtClean="0"/>
              <a:t>of</a:t>
            </a:r>
          </a:p>
          <a:p>
            <a:pPr lvl="1"/>
            <a:r>
              <a:rPr lang="en-US" sz="3000" dirty="0" smtClean="0"/>
              <a:t>All fresh blocks are covered</a:t>
            </a:r>
          </a:p>
          <a:p>
            <a:pPr lvl="1"/>
            <a:r>
              <a:rPr lang="en-US" altLang="zh-CN" sz="3000" dirty="0" smtClean="0"/>
              <a:t>Driven by local content for correctness</a:t>
            </a:r>
            <a:endParaRPr lang="en-US" altLang="zh-CN" sz="3000" dirty="0"/>
          </a:p>
          <a:p>
            <a:pPr lvl="1"/>
            <a:endParaRPr lang="en-US" sz="3200" dirty="0" smtClean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228600"/>
            <a:ext cx="8610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Service Command: Two</a:t>
            </a:r>
            <a:r>
              <a:rPr kumimoji="0" lang="en-US" altLang="zh-CN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Phase 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Execution</a:t>
            </a:r>
            <a:endParaRPr kumimoji="0" lang="en-US" altLang="zh-CN" sz="4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24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47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Collective Checkpoint: Initial State</a:t>
            </a:r>
            <a:endParaRPr lang="zh-CN" altLang="en-US" dirty="0"/>
          </a:p>
        </p:txBody>
      </p:sp>
      <p:sp>
        <p:nvSpPr>
          <p:cNvPr id="24" name="灯片编号占位符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25</a:t>
            </a:fld>
            <a:endParaRPr lang="zh-CN" altLang="en-US"/>
          </a:p>
        </p:txBody>
      </p:sp>
      <p:grpSp>
        <p:nvGrpSpPr>
          <p:cNvPr id="91" name="Group 90"/>
          <p:cNvGrpSpPr/>
          <p:nvPr/>
        </p:nvGrpSpPr>
        <p:grpSpPr>
          <a:xfrm>
            <a:off x="400050" y="1762125"/>
            <a:ext cx="3190875" cy="1828800"/>
            <a:chOff x="4810125" y="1371600"/>
            <a:chExt cx="3190875" cy="1828800"/>
          </a:xfrm>
        </p:grpSpPr>
        <p:grpSp>
          <p:nvGrpSpPr>
            <p:cNvPr id="53" name="Group 52"/>
            <p:cNvGrpSpPr/>
            <p:nvPr/>
          </p:nvGrpSpPr>
          <p:grpSpPr>
            <a:xfrm>
              <a:off x="5686425" y="1371600"/>
              <a:ext cx="2295525" cy="457200"/>
              <a:chOff x="4572000" y="1676400"/>
              <a:chExt cx="2295525" cy="4572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4572000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5019675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5486400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5943600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D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6410325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E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5686425" y="2057400"/>
              <a:ext cx="2295525" cy="457200"/>
              <a:chOff x="4638675" y="2743200"/>
              <a:chExt cx="2295525" cy="457200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5095875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543550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638675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6010275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E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6477000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F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5705475" y="2743200"/>
              <a:ext cx="2295525" cy="457200"/>
              <a:chOff x="4591050" y="3200400"/>
              <a:chExt cx="2295525" cy="457200"/>
            </a:xfrm>
          </p:grpSpPr>
          <p:sp>
            <p:nvSpPr>
              <p:cNvPr id="81" name="Rectangle 80"/>
              <p:cNvSpPr/>
              <p:nvPr/>
            </p:nvSpPr>
            <p:spPr>
              <a:xfrm>
                <a:off x="4591050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5038725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5505450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5962650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D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6429375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G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90" name="Rounded Rectangle 89"/>
            <p:cNvSpPr/>
            <p:nvPr/>
          </p:nvSpPr>
          <p:spPr>
            <a:xfrm>
              <a:off x="4810125" y="1447800"/>
              <a:ext cx="6858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P-1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4810125" y="2133600"/>
              <a:ext cx="6858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P-2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4838700" y="2819400"/>
              <a:ext cx="6858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P-3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428625" y="1143000"/>
            <a:ext cx="3329822" cy="4001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Memory content in processes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Collective </a:t>
            </a:r>
            <a:r>
              <a:rPr lang="en-US" altLang="zh-CN" dirty="0" smtClean="0"/>
              <a:t>Checkpoint: Initial State</a:t>
            </a:r>
            <a:endParaRPr lang="zh-CN" altLang="en-US" dirty="0"/>
          </a:p>
        </p:txBody>
      </p:sp>
      <p:sp>
        <p:nvSpPr>
          <p:cNvPr id="24" name="灯片编号占位符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26</a:t>
            </a:fld>
            <a:endParaRPr lang="zh-CN" altLang="en-US"/>
          </a:p>
        </p:txBody>
      </p:sp>
      <p:grpSp>
        <p:nvGrpSpPr>
          <p:cNvPr id="91" name="Group 90"/>
          <p:cNvGrpSpPr/>
          <p:nvPr/>
        </p:nvGrpSpPr>
        <p:grpSpPr>
          <a:xfrm>
            <a:off x="400050" y="1762125"/>
            <a:ext cx="3190875" cy="1828800"/>
            <a:chOff x="4810125" y="1371600"/>
            <a:chExt cx="3190875" cy="1828800"/>
          </a:xfrm>
        </p:grpSpPr>
        <p:grpSp>
          <p:nvGrpSpPr>
            <p:cNvPr id="53" name="Group 52"/>
            <p:cNvGrpSpPr/>
            <p:nvPr/>
          </p:nvGrpSpPr>
          <p:grpSpPr>
            <a:xfrm>
              <a:off x="5686425" y="1371600"/>
              <a:ext cx="2295525" cy="457200"/>
              <a:chOff x="4572000" y="1676400"/>
              <a:chExt cx="2295525" cy="4572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4572000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5019675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5486400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5943600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D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6410325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E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5686425" y="2057400"/>
              <a:ext cx="2295525" cy="457200"/>
              <a:chOff x="4638675" y="2743200"/>
              <a:chExt cx="2295525" cy="457200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5095875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543550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638675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6010275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E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6477000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F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5705475" y="2743200"/>
              <a:ext cx="2295525" cy="457200"/>
              <a:chOff x="4591050" y="3200400"/>
              <a:chExt cx="2295525" cy="457200"/>
            </a:xfrm>
          </p:grpSpPr>
          <p:sp>
            <p:nvSpPr>
              <p:cNvPr id="81" name="Rectangle 80"/>
              <p:cNvSpPr/>
              <p:nvPr/>
            </p:nvSpPr>
            <p:spPr>
              <a:xfrm>
                <a:off x="4591050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5038725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5505450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5962650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D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6429375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rgbClr val="00B050"/>
                    </a:solidFill>
                  </a:rPr>
                  <a:t>G</a:t>
                </a:r>
                <a:endParaRPr lang="en-US" sz="2800" b="1" dirty="0">
                  <a:solidFill>
                    <a:srgbClr val="00B050"/>
                  </a:solidFill>
                </a:endParaRPr>
              </a:p>
            </p:txBody>
          </p:sp>
        </p:grpSp>
        <p:sp>
          <p:nvSpPr>
            <p:cNvPr id="90" name="Rounded Rectangle 89"/>
            <p:cNvSpPr/>
            <p:nvPr/>
          </p:nvSpPr>
          <p:spPr>
            <a:xfrm>
              <a:off x="4810125" y="1447800"/>
              <a:ext cx="6858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P-1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4810125" y="2133600"/>
              <a:ext cx="6858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P-2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4838700" y="2819400"/>
              <a:ext cx="6858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P-3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5029200" y="1676400"/>
            <a:ext cx="3190875" cy="1828800"/>
            <a:chOff x="4810125" y="1371600"/>
            <a:chExt cx="3190875" cy="1828800"/>
          </a:xfrm>
        </p:grpSpPr>
        <p:grpSp>
          <p:nvGrpSpPr>
            <p:cNvPr id="96" name="Group 95"/>
            <p:cNvGrpSpPr/>
            <p:nvPr/>
          </p:nvGrpSpPr>
          <p:grpSpPr>
            <a:xfrm>
              <a:off x="5686425" y="1371600"/>
              <a:ext cx="2295525" cy="457200"/>
              <a:chOff x="4572000" y="1676400"/>
              <a:chExt cx="2295525" cy="457200"/>
            </a:xfrm>
          </p:grpSpPr>
          <p:sp>
            <p:nvSpPr>
              <p:cNvPr id="112" name="Rectangle 111"/>
              <p:cNvSpPr/>
              <p:nvPr/>
            </p:nvSpPr>
            <p:spPr>
              <a:xfrm>
                <a:off x="4572000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5019675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5486400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5943600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D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6410325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E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7" name="Group 96"/>
            <p:cNvGrpSpPr/>
            <p:nvPr/>
          </p:nvGrpSpPr>
          <p:grpSpPr>
            <a:xfrm>
              <a:off x="5686425" y="2057400"/>
              <a:ext cx="2295525" cy="457200"/>
              <a:chOff x="4638675" y="2743200"/>
              <a:chExt cx="2295525" cy="457200"/>
            </a:xfrm>
          </p:grpSpPr>
          <p:sp>
            <p:nvSpPr>
              <p:cNvPr id="107" name="Rectangle 106"/>
              <p:cNvSpPr/>
              <p:nvPr/>
            </p:nvSpPr>
            <p:spPr>
              <a:xfrm>
                <a:off x="5095875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5543550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4638675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6010275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E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6477000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F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5705475" y="2743200"/>
              <a:ext cx="2295525" cy="457200"/>
              <a:chOff x="4591050" y="3200400"/>
              <a:chExt cx="2295525" cy="457200"/>
            </a:xfrm>
          </p:grpSpPr>
          <p:sp>
            <p:nvSpPr>
              <p:cNvPr id="102" name="Rectangle 101"/>
              <p:cNvSpPr/>
              <p:nvPr/>
            </p:nvSpPr>
            <p:spPr>
              <a:xfrm>
                <a:off x="4591050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5038725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5505450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5962650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D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6429375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rgbClr val="C00000"/>
                    </a:solidFill>
                  </a:rPr>
                  <a:t>H</a:t>
                </a:r>
                <a:endParaRPr lang="en-US" sz="2800" b="1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99" name="Rounded Rectangle 98"/>
            <p:cNvSpPr/>
            <p:nvPr/>
          </p:nvSpPr>
          <p:spPr>
            <a:xfrm>
              <a:off x="4810125" y="1447800"/>
              <a:ext cx="6858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P-1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100" name="Rounded Rectangle 99"/>
            <p:cNvSpPr/>
            <p:nvPr/>
          </p:nvSpPr>
          <p:spPr>
            <a:xfrm>
              <a:off x="4810125" y="2133600"/>
              <a:ext cx="6858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P-2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4838700" y="2819400"/>
              <a:ext cx="6858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P-3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428625" y="1143000"/>
            <a:ext cx="3329822" cy="4001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Memory content in processes</a:t>
            </a:r>
            <a:endParaRPr lang="en-US" sz="2000" b="1" dirty="0"/>
          </a:p>
        </p:txBody>
      </p:sp>
      <p:sp>
        <p:nvSpPr>
          <p:cNvPr id="118" name="TextBox 117"/>
          <p:cNvSpPr txBox="1"/>
          <p:nvPr/>
        </p:nvSpPr>
        <p:spPr>
          <a:xfrm>
            <a:off x="4953000" y="1143000"/>
            <a:ext cx="4033220" cy="4001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Memory content in </a:t>
            </a:r>
            <a:r>
              <a:rPr lang="en-US" sz="2000" b="1" dirty="0" err="1" smtClean="0"/>
              <a:t>ConCORD’s</a:t>
            </a:r>
            <a:r>
              <a:rPr lang="en-US" sz="2000" b="1" dirty="0" smtClean="0"/>
              <a:t> view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7461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Collective </a:t>
            </a:r>
            <a:r>
              <a:rPr lang="en-US" altLang="zh-CN" dirty="0" smtClean="0"/>
              <a:t>Checkpoint: Initial State</a:t>
            </a:r>
            <a:endParaRPr lang="zh-CN" altLang="en-US" dirty="0"/>
          </a:p>
        </p:txBody>
      </p:sp>
      <p:sp>
        <p:nvSpPr>
          <p:cNvPr id="24" name="灯片编号占位符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27</a:t>
            </a:fld>
            <a:endParaRPr lang="zh-CN" altLang="en-US"/>
          </a:p>
        </p:txBody>
      </p:sp>
      <p:grpSp>
        <p:nvGrpSpPr>
          <p:cNvPr id="91" name="Group 90"/>
          <p:cNvGrpSpPr/>
          <p:nvPr/>
        </p:nvGrpSpPr>
        <p:grpSpPr>
          <a:xfrm>
            <a:off x="400050" y="1762125"/>
            <a:ext cx="3190875" cy="1828800"/>
            <a:chOff x="4810125" y="1371600"/>
            <a:chExt cx="3190875" cy="1828800"/>
          </a:xfrm>
        </p:grpSpPr>
        <p:grpSp>
          <p:nvGrpSpPr>
            <p:cNvPr id="53" name="Group 52"/>
            <p:cNvGrpSpPr/>
            <p:nvPr/>
          </p:nvGrpSpPr>
          <p:grpSpPr>
            <a:xfrm>
              <a:off x="5686425" y="1371600"/>
              <a:ext cx="2295525" cy="457200"/>
              <a:chOff x="4572000" y="1676400"/>
              <a:chExt cx="2295525" cy="4572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4572000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5019675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5486400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5943600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D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6410325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E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5686425" y="2057400"/>
              <a:ext cx="2295525" cy="457200"/>
              <a:chOff x="4638675" y="2743200"/>
              <a:chExt cx="2295525" cy="457200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5095875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543550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638675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6010275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E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6477000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F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5705475" y="2743200"/>
              <a:ext cx="2295525" cy="457200"/>
              <a:chOff x="4591050" y="3200400"/>
              <a:chExt cx="2295525" cy="457200"/>
            </a:xfrm>
          </p:grpSpPr>
          <p:sp>
            <p:nvSpPr>
              <p:cNvPr id="81" name="Rectangle 80"/>
              <p:cNvSpPr/>
              <p:nvPr/>
            </p:nvSpPr>
            <p:spPr>
              <a:xfrm>
                <a:off x="4591050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5038725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5505450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5962650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D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6429375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rgbClr val="00B050"/>
                    </a:solidFill>
                  </a:rPr>
                  <a:t>G</a:t>
                </a:r>
                <a:endParaRPr lang="en-US" sz="2800" b="1" dirty="0">
                  <a:solidFill>
                    <a:srgbClr val="00B050"/>
                  </a:solidFill>
                </a:endParaRPr>
              </a:p>
            </p:txBody>
          </p:sp>
        </p:grpSp>
        <p:sp>
          <p:nvSpPr>
            <p:cNvPr id="90" name="Rounded Rectangle 89"/>
            <p:cNvSpPr/>
            <p:nvPr/>
          </p:nvSpPr>
          <p:spPr>
            <a:xfrm>
              <a:off x="4810125" y="1447800"/>
              <a:ext cx="6858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P-1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4810125" y="2133600"/>
              <a:ext cx="6858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P-2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4838700" y="2819400"/>
              <a:ext cx="6858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P-3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5029200" y="1676400"/>
            <a:ext cx="3190875" cy="1828800"/>
            <a:chOff x="4810125" y="1371600"/>
            <a:chExt cx="3190875" cy="1828800"/>
          </a:xfrm>
        </p:grpSpPr>
        <p:grpSp>
          <p:nvGrpSpPr>
            <p:cNvPr id="96" name="Group 95"/>
            <p:cNvGrpSpPr/>
            <p:nvPr/>
          </p:nvGrpSpPr>
          <p:grpSpPr>
            <a:xfrm>
              <a:off x="5686425" y="1371600"/>
              <a:ext cx="2295525" cy="457200"/>
              <a:chOff x="4572000" y="1676400"/>
              <a:chExt cx="2295525" cy="457200"/>
            </a:xfrm>
          </p:grpSpPr>
          <p:sp>
            <p:nvSpPr>
              <p:cNvPr id="112" name="Rectangle 111"/>
              <p:cNvSpPr/>
              <p:nvPr/>
            </p:nvSpPr>
            <p:spPr>
              <a:xfrm>
                <a:off x="4572000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5019675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5486400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5943600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D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6410325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E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7" name="Group 96"/>
            <p:cNvGrpSpPr/>
            <p:nvPr/>
          </p:nvGrpSpPr>
          <p:grpSpPr>
            <a:xfrm>
              <a:off x="5686425" y="2057400"/>
              <a:ext cx="2295525" cy="457200"/>
              <a:chOff x="4638675" y="2743200"/>
              <a:chExt cx="2295525" cy="457200"/>
            </a:xfrm>
          </p:grpSpPr>
          <p:sp>
            <p:nvSpPr>
              <p:cNvPr id="107" name="Rectangle 106"/>
              <p:cNvSpPr/>
              <p:nvPr/>
            </p:nvSpPr>
            <p:spPr>
              <a:xfrm>
                <a:off x="5095875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5543550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4638675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6010275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E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6477000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F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5705475" y="2743200"/>
              <a:ext cx="2295525" cy="457200"/>
              <a:chOff x="4591050" y="3200400"/>
              <a:chExt cx="2295525" cy="457200"/>
            </a:xfrm>
          </p:grpSpPr>
          <p:sp>
            <p:nvSpPr>
              <p:cNvPr id="102" name="Rectangle 101"/>
              <p:cNvSpPr/>
              <p:nvPr/>
            </p:nvSpPr>
            <p:spPr>
              <a:xfrm>
                <a:off x="4591050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5038725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5505450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5962650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D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6429375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rgbClr val="C00000"/>
                    </a:solidFill>
                  </a:rPr>
                  <a:t>H</a:t>
                </a:r>
                <a:endParaRPr lang="en-US" sz="2800" b="1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99" name="Rounded Rectangle 98"/>
            <p:cNvSpPr/>
            <p:nvPr/>
          </p:nvSpPr>
          <p:spPr>
            <a:xfrm>
              <a:off x="4810125" y="1447800"/>
              <a:ext cx="6858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P-1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100" name="Rounded Rectangle 99"/>
            <p:cNvSpPr/>
            <p:nvPr/>
          </p:nvSpPr>
          <p:spPr>
            <a:xfrm>
              <a:off x="4810125" y="2133600"/>
              <a:ext cx="6858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P-2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4838700" y="2819400"/>
              <a:ext cx="6858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P-3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428625" y="1143000"/>
            <a:ext cx="3329822" cy="4001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Memory content in processes</a:t>
            </a:r>
            <a:endParaRPr lang="en-US" sz="2000" b="1" dirty="0"/>
          </a:p>
        </p:txBody>
      </p:sp>
      <p:sp>
        <p:nvSpPr>
          <p:cNvPr id="118" name="TextBox 117"/>
          <p:cNvSpPr txBox="1"/>
          <p:nvPr/>
        </p:nvSpPr>
        <p:spPr>
          <a:xfrm>
            <a:off x="4953000" y="1143000"/>
            <a:ext cx="4033220" cy="4001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Memory content in </a:t>
            </a:r>
            <a:r>
              <a:rPr lang="en-US" sz="2000" b="1" dirty="0" err="1" smtClean="0"/>
              <a:t>ConCORD’s</a:t>
            </a:r>
            <a:r>
              <a:rPr lang="en-US" sz="2000" b="1" dirty="0" smtClean="0"/>
              <a:t> view</a:t>
            </a:r>
            <a:endParaRPr lang="en-US" sz="2000" b="1" dirty="0"/>
          </a:p>
        </p:txBody>
      </p:sp>
      <p:sp>
        <p:nvSpPr>
          <p:cNvPr id="117" name="TextBox 116"/>
          <p:cNvSpPr txBox="1"/>
          <p:nvPr/>
        </p:nvSpPr>
        <p:spPr>
          <a:xfrm>
            <a:off x="1035680" y="4752973"/>
            <a:ext cx="2284023" cy="46166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ConCORD’s</a:t>
            </a:r>
            <a:r>
              <a:rPr lang="en-US" sz="2400" b="1" dirty="0" smtClean="0"/>
              <a:t> DHT</a:t>
            </a:r>
          </a:p>
        </p:txBody>
      </p:sp>
      <p:graphicFrame>
        <p:nvGraphicFramePr>
          <p:cNvPr id="119" name="Table 1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377831"/>
              </p:ext>
            </p:extLst>
          </p:nvPr>
        </p:nvGraphicFramePr>
        <p:xfrm>
          <a:off x="3690930" y="3770649"/>
          <a:ext cx="3357570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3070"/>
                <a:gridCol w="171450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Content Hash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Process</a:t>
                      </a:r>
                      <a:r>
                        <a:rPr lang="en-US" baseline="0" dirty="0" smtClean="0"/>
                        <a:t> Map</a:t>
                      </a:r>
                      <a:endParaRPr lang="en-US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{p1, p2, p3}</a:t>
                      </a:r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{p1, p2, p3}</a:t>
                      </a:r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{p1, p2, p3}</a:t>
                      </a:r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{p1, p3}</a:t>
                      </a:r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{p1, p2}</a:t>
                      </a:r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{p2}</a:t>
                      </a:r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{p3}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61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5325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Collective </a:t>
            </a:r>
            <a:r>
              <a:rPr lang="en-US" altLang="zh-CN" dirty="0" smtClean="0"/>
              <a:t>Checkpoint: Collective Phase</a:t>
            </a:r>
            <a:endParaRPr lang="zh-CN" altLang="en-US" dirty="0"/>
          </a:p>
        </p:txBody>
      </p:sp>
      <p:sp>
        <p:nvSpPr>
          <p:cNvPr id="24" name="灯片编号占位符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28</a:t>
            </a:fld>
            <a:endParaRPr lang="zh-CN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5872162" y="1905000"/>
            <a:ext cx="2295525" cy="457200"/>
            <a:chOff x="5872162" y="1905000"/>
            <a:chExt cx="2295525" cy="457200"/>
          </a:xfrm>
        </p:grpSpPr>
        <p:sp>
          <p:nvSpPr>
            <p:cNvPr id="62" name="Rectangle 61"/>
            <p:cNvSpPr/>
            <p:nvPr/>
          </p:nvSpPr>
          <p:spPr>
            <a:xfrm>
              <a:off x="5872162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6319837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786562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243762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D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7710487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E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872162" y="2590800"/>
            <a:ext cx="2295525" cy="457200"/>
            <a:chOff x="5872162" y="2590800"/>
            <a:chExt cx="2295525" cy="457200"/>
          </a:xfrm>
        </p:grpSpPr>
        <p:sp>
          <p:nvSpPr>
            <p:cNvPr id="68" name="Rectangle 67"/>
            <p:cNvSpPr/>
            <p:nvPr/>
          </p:nvSpPr>
          <p:spPr>
            <a:xfrm>
              <a:off x="6329362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786562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872162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7248524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E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7710487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F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891212" y="3276600"/>
            <a:ext cx="2295525" cy="457200"/>
            <a:chOff x="5891212" y="3276600"/>
            <a:chExt cx="2295525" cy="457200"/>
          </a:xfrm>
        </p:grpSpPr>
        <p:sp>
          <p:nvSpPr>
            <p:cNvPr id="81" name="Rectangle 80"/>
            <p:cNvSpPr/>
            <p:nvPr/>
          </p:nvSpPr>
          <p:spPr>
            <a:xfrm>
              <a:off x="5891212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338887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796087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262812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D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7729537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G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90" name="Rounded Rectangle 89"/>
          <p:cNvSpPr/>
          <p:nvPr/>
        </p:nvSpPr>
        <p:spPr>
          <a:xfrm>
            <a:off x="4995862" y="1981200"/>
            <a:ext cx="6858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P-1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4995862" y="2667000"/>
            <a:ext cx="6858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P-2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5024437" y="3352800"/>
            <a:ext cx="6858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P-3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57200" y="2371725"/>
            <a:ext cx="107632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err="1"/>
              <a:t>ConCORD</a:t>
            </a:r>
            <a:endParaRPr lang="en-US" sz="1400" b="1" dirty="0"/>
          </a:p>
          <a:p>
            <a:r>
              <a:rPr lang="en-US" sz="1400" b="1" dirty="0"/>
              <a:t>Service </a:t>
            </a:r>
          </a:p>
          <a:p>
            <a:r>
              <a:rPr lang="en-US" sz="1400" b="1" dirty="0"/>
              <a:t>Execute</a:t>
            </a:r>
          </a:p>
          <a:p>
            <a:r>
              <a:rPr lang="en-US" sz="1400" b="1" dirty="0"/>
              <a:t>Engine</a:t>
            </a:r>
          </a:p>
        </p:txBody>
      </p:sp>
    </p:spTree>
    <p:extLst>
      <p:ext uri="{BB962C8B-B14F-4D97-AF65-F5344CB8AC3E}">
        <p14:creationId xmlns:p14="http://schemas.microsoft.com/office/powerpoint/2010/main" val="360714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5325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Collective </a:t>
            </a:r>
            <a:r>
              <a:rPr lang="en-US" altLang="zh-CN" dirty="0" smtClean="0"/>
              <a:t>Checkpoint: Collective Phase</a:t>
            </a:r>
            <a:endParaRPr lang="zh-CN" altLang="en-US" dirty="0"/>
          </a:p>
        </p:txBody>
      </p:sp>
      <p:sp>
        <p:nvSpPr>
          <p:cNvPr id="24" name="灯片编号占位符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29</a:t>
            </a:fld>
            <a:endParaRPr lang="zh-CN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5872162" y="1905000"/>
            <a:ext cx="2295525" cy="457200"/>
            <a:chOff x="5872162" y="1905000"/>
            <a:chExt cx="2295525" cy="457200"/>
          </a:xfrm>
        </p:grpSpPr>
        <p:sp>
          <p:nvSpPr>
            <p:cNvPr id="62" name="Rectangle 61"/>
            <p:cNvSpPr/>
            <p:nvPr/>
          </p:nvSpPr>
          <p:spPr>
            <a:xfrm>
              <a:off x="5872162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6319837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786562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243762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D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7710487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E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867400" y="1905000"/>
            <a:ext cx="1828800" cy="457200"/>
            <a:chOff x="5867400" y="1905000"/>
            <a:chExt cx="1828800" cy="457200"/>
          </a:xfrm>
        </p:grpSpPr>
        <p:sp>
          <p:nvSpPr>
            <p:cNvPr id="36" name="Rectangle 35"/>
            <p:cNvSpPr/>
            <p:nvPr/>
          </p:nvSpPr>
          <p:spPr>
            <a:xfrm>
              <a:off x="5867400" y="1905000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239000" y="1905000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872162" y="2590800"/>
            <a:ext cx="2295525" cy="457200"/>
            <a:chOff x="5872162" y="2590800"/>
            <a:chExt cx="2295525" cy="457200"/>
          </a:xfrm>
        </p:grpSpPr>
        <p:sp>
          <p:nvSpPr>
            <p:cNvPr id="68" name="Rectangle 67"/>
            <p:cNvSpPr/>
            <p:nvPr/>
          </p:nvSpPr>
          <p:spPr>
            <a:xfrm>
              <a:off x="6329362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786562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872162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7248524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E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7710487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F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891212" y="3276600"/>
            <a:ext cx="2295525" cy="457200"/>
            <a:chOff x="5891212" y="3276600"/>
            <a:chExt cx="2295525" cy="457200"/>
          </a:xfrm>
        </p:grpSpPr>
        <p:sp>
          <p:nvSpPr>
            <p:cNvPr id="81" name="Rectangle 80"/>
            <p:cNvSpPr/>
            <p:nvPr/>
          </p:nvSpPr>
          <p:spPr>
            <a:xfrm>
              <a:off x="5891212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338887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796087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262812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D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7729537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G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90" name="Rounded Rectangle 89"/>
          <p:cNvSpPr/>
          <p:nvPr/>
        </p:nvSpPr>
        <p:spPr>
          <a:xfrm>
            <a:off x="4995862" y="1981200"/>
            <a:ext cx="6858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P-1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4995862" y="2667000"/>
            <a:ext cx="6858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P-2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5024437" y="3352800"/>
            <a:ext cx="6858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P-3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57200" y="2371725"/>
            <a:ext cx="107632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err="1"/>
              <a:t>ConCORD</a:t>
            </a:r>
            <a:endParaRPr lang="en-US" sz="1400" b="1" dirty="0"/>
          </a:p>
          <a:p>
            <a:r>
              <a:rPr lang="en-US" sz="1400" b="1" dirty="0"/>
              <a:t>Service </a:t>
            </a:r>
          </a:p>
          <a:p>
            <a:r>
              <a:rPr lang="en-US" sz="1400" b="1" dirty="0"/>
              <a:t>Execute</a:t>
            </a:r>
          </a:p>
          <a:p>
            <a:r>
              <a:rPr lang="en-US" sz="1400" b="1" dirty="0"/>
              <a:t>Engine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43275" y="1929884"/>
            <a:ext cx="1146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Save {A,D}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3352800" y="2526268"/>
            <a:ext cx="1387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Save {B, E, F}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3324225" y="3276600"/>
            <a:ext cx="1146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Save {C,H}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533525" y="2114550"/>
            <a:ext cx="3462337" cy="6953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533525" y="2819400"/>
            <a:ext cx="34623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3"/>
            <a:endCxn id="93" idx="1"/>
          </p:cNvCxnSpPr>
          <p:nvPr/>
        </p:nvCxnSpPr>
        <p:spPr>
          <a:xfrm>
            <a:off x="1533525" y="2828925"/>
            <a:ext cx="3490912" cy="6762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6793738" y="2590800"/>
            <a:ext cx="1375018" cy="459175"/>
            <a:chOff x="6841238" y="4267200"/>
            <a:chExt cx="1375018" cy="459175"/>
          </a:xfrm>
        </p:grpSpPr>
        <p:sp>
          <p:nvSpPr>
            <p:cNvPr id="42" name="Rectangle 41"/>
            <p:cNvSpPr/>
            <p:nvPr/>
          </p:nvSpPr>
          <p:spPr>
            <a:xfrm>
              <a:off x="7759056" y="4269175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841238" y="4267200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300602" y="4269175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6805612" y="3276600"/>
            <a:ext cx="457200" cy="457200"/>
          </a:xfrm>
          <a:prstGeom prst="rect">
            <a:avLst/>
          </a:prstGeom>
          <a:solidFill>
            <a:srgbClr val="92D050">
              <a:alpha val="57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55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Outline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562600"/>
          </a:xfrm>
        </p:spPr>
        <p:txBody>
          <a:bodyPr>
            <a:noAutofit/>
          </a:bodyPr>
          <a:lstStyle/>
          <a:p>
            <a:r>
              <a:rPr lang="en-US" altLang="zh-CN" dirty="0" smtClean="0"/>
              <a:t>Content-sharing in scientific workloads</a:t>
            </a:r>
          </a:p>
          <a:p>
            <a:pPr lvl="1"/>
            <a:r>
              <a:rPr lang="en-US" altLang="zh-CN" dirty="0" smtClean="0"/>
              <a:t>Content-aware services in HPC</a:t>
            </a:r>
          </a:p>
          <a:p>
            <a:pPr lvl="1"/>
            <a:r>
              <a:rPr lang="en-US" altLang="zh-CN" dirty="0" smtClean="0"/>
              <a:t>Content-sharing tracking as </a:t>
            </a:r>
            <a:r>
              <a:rPr lang="en-US" altLang="zh-CN" dirty="0"/>
              <a:t>a</a:t>
            </a:r>
            <a:r>
              <a:rPr lang="en-US" altLang="zh-CN" dirty="0" smtClean="0"/>
              <a:t> service</a:t>
            </a:r>
            <a:endParaRPr lang="en-US" altLang="zh-CN" dirty="0"/>
          </a:p>
          <a:p>
            <a:r>
              <a:rPr lang="en-US" altLang="zh-CN" dirty="0" smtClean="0"/>
              <a:t>Architecture of </a:t>
            </a:r>
            <a:r>
              <a:rPr lang="en-US" altLang="zh-CN" dirty="0" err="1" smtClean="0"/>
              <a:t>ConCORD</a:t>
            </a:r>
            <a:r>
              <a:rPr lang="en-US" altLang="zh-CN" dirty="0" smtClean="0"/>
              <a:t> </a:t>
            </a:r>
            <a:endParaRPr lang="en-US" altLang="zh-CN" dirty="0"/>
          </a:p>
          <a:p>
            <a:pPr lvl="1"/>
            <a:r>
              <a:rPr lang="en-US" altLang="zh-CN" dirty="0" smtClean="0"/>
              <a:t>Implementation in brief </a:t>
            </a:r>
          </a:p>
          <a:p>
            <a:r>
              <a:rPr lang="en-US" altLang="zh-CN" dirty="0" smtClean="0"/>
              <a:t>Content-aware </a:t>
            </a:r>
            <a:r>
              <a:rPr lang="en-US" altLang="zh-CN" dirty="0"/>
              <a:t>service command </a:t>
            </a:r>
            <a:endParaRPr lang="en-US" altLang="zh-CN" dirty="0" smtClean="0"/>
          </a:p>
          <a:p>
            <a:r>
              <a:rPr lang="en-US" altLang="zh-CN" dirty="0"/>
              <a:t>C</a:t>
            </a:r>
            <a:r>
              <a:rPr lang="en-US" altLang="zh-CN" dirty="0" smtClean="0"/>
              <a:t>ollective checkpoint on service command</a:t>
            </a:r>
          </a:p>
          <a:p>
            <a:r>
              <a:rPr lang="en-US" altLang="zh-CN" dirty="0" smtClean="0"/>
              <a:t>Performance evaluation</a:t>
            </a:r>
          </a:p>
          <a:p>
            <a:r>
              <a:rPr lang="en-US" altLang="zh-CN" dirty="0" smtClean="0"/>
              <a:t>Conclusion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97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5325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Collective </a:t>
            </a:r>
            <a:r>
              <a:rPr lang="en-US" altLang="zh-CN" dirty="0" smtClean="0"/>
              <a:t>Checkpoint: Collective Phase</a:t>
            </a:r>
            <a:endParaRPr lang="zh-CN" altLang="en-US" dirty="0"/>
          </a:p>
        </p:txBody>
      </p:sp>
      <p:sp>
        <p:nvSpPr>
          <p:cNvPr id="24" name="灯片编号占位符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30</a:t>
            </a:fld>
            <a:endParaRPr lang="zh-CN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5872162" y="1905000"/>
            <a:ext cx="2295525" cy="457200"/>
            <a:chOff x="5872162" y="1905000"/>
            <a:chExt cx="2295525" cy="457200"/>
          </a:xfrm>
        </p:grpSpPr>
        <p:sp>
          <p:nvSpPr>
            <p:cNvPr id="62" name="Rectangle 61"/>
            <p:cNvSpPr/>
            <p:nvPr/>
          </p:nvSpPr>
          <p:spPr>
            <a:xfrm>
              <a:off x="5872162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6319837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786562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243762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D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7710487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E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867400" y="1905000"/>
            <a:ext cx="1828800" cy="457200"/>
            <a:chOff x="5867400" y="1905000"/>
            <a:chExt cx="1828800" cy="457200"/>
          </a:xfrm>
        </p:grpSpPr>
        <p:sp>
          <p:nvSpPr>
            <p:cNvPr id="36" name="Rectangle 35"/>
            <p:cNvSpPr/>
            <p:nvPr/>
          </p:nvSpPr>
          <p:spPr>
            <a:xfrm>
              <a:off x="5867400" y="1905000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239000" y="1905000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872162" y="2590800"/>
            <a:ext cx="2295525" cy="457200"/>
            <a:chOff x="5872162" y="2590800"/>
            <a:chExt cx="2295525" cy="457200"/>
          </a:xfrm>
        </p:grpSpPr>
        <p:sp>
          <p:nvSpPr>
            <p:cNvPr id="68" name="Rectangle 67"/>
            <p:cNvSpPr/>
            <p:nvPr/>
          </p:nvSpPr>
          <p:spPr>
            <a:xfrm>
              <a:off x="6329362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786562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872162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7248524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E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7710487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F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891212" y="3276600"/>
            <a:ext cx="2295525" cy="457200"/>
            <a:chOff x="5891212" y="3276600"/>
            <a:chExt cx="2295525" cy="457200"/>
          </a:xfrm>
        </p:grpSpPr>
        <p:sp>
          <p:nvSpPr>
            <p:cNvPr id="81" name="Rectangle 80"/>
            <p:cNvSpPr/>
            <p:nvPr/>
          </p:nvSpPr>
          <p:spPr>
            <a:xfrm>
              <a:off x="5891212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338887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796087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262812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D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7729537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G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90" name="Rounded Rectangle 89"/>
          <p:cNvSpPr/>
          <p:nvPr/>
        </p:nvSpPr>
        <p:spPr>
          <a:xfrm>
            <a:off x="4995862" y="1981200"/>
            <a:ext cx="6858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P-1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4995862" y="2667000"/>
            <a:ext cx="6858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P-2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5024437" y="3352800"/>
            <a:ext cx="6858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P-3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57200" y="2371725"/>
            <a:ext cx="107632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err="1"/>
              <a:t>ConCORD</a:t>
            </a:r>
            <a:endParaRPr lang="en-US" sz="1400" b="1" dirty="0"/>
          </a:p>
          <a:p>
            <a:r>
              <a:rPr lang="en-US" sz="1400" b="1" dirty="0"/>
              <a:t>Service </a:t>
            </a:r>
          </a:p>
          <a:p>
            <a:r>
              <a:rPr lang="en-US" sz="1400" b="1" dirty="0"/>
              <a:t>Execute</a:t>
            </a:r>
          </a:p>
          <a:p>
            <a:r>
              <a:rPr lang="en-US" sz="1400" b="1" dirty="0"/>
              <a:t>Engine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793738" y="2590800"/>
            <a:ext cx="1375018" cy="459175"/>
            <a:chOff x="6841238" y="4267200"/>
            <a:chExt cx="1375018" cy="459175"/>
          </a:xfrm>
        </p:grpSpPr>
        <p:sp>
          <p:nvSpPr>
            <p:cNvPr id="42" name="Rectangle 41"/>
            <p:cNvSpPr/>
            <p:nvPr/>
          </p:nvSpPr>
          <p:spPr>
            <a:xfrm>
              <a:off x="7759056" y="4269175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841238" y="4267200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300602" y="4269175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6805612" y="3276600"/>
            <a:ext cx="457200" cy="457200"/>
          </a:xfrm>
          <a:prstGeom prst="rect">
            <a:avLst/>
          </a:prstGeom>
          <a:solidFill>
            <a:srgbClr val="92D050">
              <a:alpha val="57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1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5325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Collective </a:t>
            </a:r>
            <a:r>
              <a:rPr lang="en-US" altLang="zh-CN" dirty="0" smtClean="0"/>
              <a:t>Checkpoint: Collective Phase</a:t>
            </a:r>
            <a:endParaRPr lang="zh-CN" altLang="en-US" dirty="0"/>
          </a:p>
        </p:txBody>
      </p:sp>
      <p:sp>
        <p:nvSpPr>
          <p:cNvPr id="24" name="灯片编号占位符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31</a:t>
            </a:fld>
            <a:endParaRPr lang="zh-CN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5872162" y="1905000"/>
            <a:ext cx="2295525" cy="457200"/>
            <a:chOff x="5872162" y="1905000"/>
            <a:chExt cx="2295525" cy="457200"/>
          </a:xfrm>
        </p:grpSpPr>
        <p:sp>
          <p:nvSpPr>
            <p:cNvPr id="62" name="Rectangle 61"/>
            <p:cNvSpPr/>
            <p:nvPr/>
          </p:nvSpPr>
          <p:spPr>
            <a:xfrm>
              <a:off x="5872162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6319837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786562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243762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D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7710487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E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867400" y="1905000"/>
            <a:ext cx="1828800" cy="457200"/>
            <a:chOff x="5867400" y="1905000"/>
            <a:chExt cx="1828800" cy="457200"/>
          </a:xfrm>
        </p:grpSpPr>
        <p:sp>
          <p:nvSpPr>
            <p:cNvPr id="36" name="Rectangle 35"/>
            <p:cNvSpPr/>
            <p:nvPr/>
          </p:nvSpPr>
          <p:spPr>
            <a:xfrm>
              <a:off x="5867400" y="1905000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239000" y="1905000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872162" y="2590800"/>
            <a:ext cx="2295525" cy="457200"/>
            <a:chOff x="5872162" y="2590800"/>
            <a:chExt cx="2295525" cy="457200"/>
          </a:xfrm>
        </p:grpSpPr>
        <p:sp>
          <p:nvSpPr>
            <p:cNvPr id="68" name="Rectangle 67"/>
            <p:cNvSpPr/>
            <p:nvPr/>
          </p:nvSpPr>
          <p:spPr>
            <a:xfrm>
              <a:off x="6329362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786562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872162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7248524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E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7710487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F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891212" y="3276600"/>
            <a:ext cx="2295525" cy="457200"/>
            <a:chOff x="5891212" y="3276600"/>
            <a:chExt cx="2295525" cy="457200"/>
          </a:xfrm>
        </p:grpSpPr>
        <p:sp>
          <p:nvSpPr>
            <p:cNvPr id="81" name="Rectangle 80"/>
            <p:cNvSpPr/>
            <p:nvPr/>
          </p:nvSpPr>
          <p:spPr>
            <a:xfrm>
              <a:off x="5891212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338887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796087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262812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D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7729537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G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90" name="Rounded Rectangle 89"/>
          <p:cNvSpPr/>
          <p:nvPr/>
        </p:nvSpPr>
        <p:spPr>
          <a:xfrm>
            <a:off x="4995862" y="1981200"/>
            <a:ext cx="6858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P-1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4995862" y="2667000"/>
            <a:ext cx="6858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P-2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5024437" y="3352800"/>
            <a:ext cx="6858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P-3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57200" y="2371725"/>
            <a:ext cx="107632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err="1"/>
              <a:t>ConCORD</a:t>
            </a:r>
            <a:endParaRPr lang="en-US" sz="1400" b="1" dirty="0"/>
          </a:p>
          <a:p>
            <a:r>
              <a:rPr lang="en-US" sz="1400" b="1" dirty="0"/>
              <a:t>Service </a:t>
            </a:r>
          </a:p>
          <a:p>
            <a:r>
              <a:rPr lang="en-US" sz="1400" b="1" dirty="0"/>
              <a:t>Execute</a:t>
            </a:r>
          </a:p>
          <a:p>
            <a:r>
              <a:rPr lang="en-US" sz="1400" b="1" dirty="0"/>
              <a:t>Engine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43275" y="1929884"/>
            <a:ext cx="1252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{A,D} saved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3352800" y="2526268"/>
            <a:ext cx="1478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{B, E, F} saved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3278981" y="3261385"/>
            <a:ext cx="109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{C} saved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533525" y="2114550"/>
            <a:ext cx="3462337" cy="695325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533525" y="2819400"/>
            <a:ext cx="3462337" cy="0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3"/>
            <a:endCxn id="93" idx="1"/>
          </p:cNvCxnSpPr>
          <p:nvPr/>
        </p:nvCxnSpPr>
        <p:spPr>
          <a:xfrm>
            <a:off x="1533525" y="2828925"/>
            <a:ext cx="3490912" cy="676275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6793738" y="2590800"/>
            <a:ext cx="1375018" cy="459175"/>
            <a:chOff x="6841238" y="4267200"/>
            <a:chExt cx="1375018" cy="459175"/>
          </a:xfrm>
        </p:grpSpPr>
        <p:sp>
          <p:nvSpPr>
            <p:cNvPr id="42" name="Rectangle 41"/>
            <p:cNvSpPr/>
            <p:nvPr/>
          </p:nvSpPr>
          <p:spPr>
            <a:xfrm>
              <a:off x="7759056" y="4269175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841238" y="4267200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300602" y="4269175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6805612" y="3276600"/>
            <a:ext cx="457200" cy="457200"/>
          </a:xfrm>
          <a:prstGeom prst="rect">
            <a:avLst/>
          </a:prstGeom>
          <a:solidFill>
            <a:srgbClr val="92D050">
              <a:alpha val="57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54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5325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Collective </a:t>
            </a:r>
            <a:r>
              <a:rPr lang="en-US" altLang="zh-CN" dirty="0" smtClean="0"/>
              <a:t>Checkpoint: Collective Phase</a:t>
            </a:r>
            <a:endParaRPr lang="zh-CN" altLang="en-US" dirty="0"/>
          </a:p>
        </p:txBody>
      </p:sp>
      <p:sp>
        <p:nvSpPr>
          <p:cNvPr id="24" name="灯片编号占位符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32</a:t>
            </a:fld>
            <a:endParaRPr lang="zh-CN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5872162" y="1905000"/>
            <a:ext cx="2295525" cy="457200"/>
            <a:chOff x="5872162" y="1905000"/>
            <a:chExt cx="2295525" cy="457200"/>
          </a:xfrm>
        </p:grpSpPr>
        <p:sp>
          <p:nvSpPr>
            <p:cNvPr id="62" name="Rectangle 61"/>
            <p:cNvSpPr/>
            <p:nvPr/>
          </p:nvSpPr>
          <p:spPr>
            <a:xfrm>
              <a:off x="5872162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6319837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786562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243762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D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7710487" y="19050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E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867400" y="1905000"/>
            <a:ext cx="1828800" cy="457200"/>
            <a:chOff x="5867400" y="1905000"/>
            <a:chExt cx="1828800" cy="457200"/>
          </a:xfrm>
        </p:grpSpPr>
        <p:sp>
          <p:nvSpPr>
            <p:cNvPr id="36" name="Rectangle 35"/>
            <p:cNvSpPr/>
            <p:nvPr/>
          </p:nvSpPr>
          <p:spPr>
            <a:xfrm>
              <a:off x="5867400" y="1905000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239000" y="1905000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872162" y="2590800"/>
            <a:ext cx="2295525" cy="457200"/>
            <a:chOff x="5872162" y="2590800"/>
            <a:chExt cx="2295525" cy="457200"/>
          </a:xfrm>
        </p:grpSpPr>
        <p:sp>
          <p:nvSpPr>
            <p:cNvPr id="68" name="Rectangle 67"/>
            <p:cNvSpPr/>
            <p:nvPr/>
          </p:nvSpPr>
          <p:spPr>
            <a:xfrm>
              <a:off x="6329362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786562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872162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7248524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E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7710487" y="25908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F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891212" y="3276600"/>
            <a:ext cx="2295525" cy="457200"/>
            <a:chOff x="5891212" y="3276600"/>
            <a:chExt cx="2295525" cy="457200"/>
          </a:xfrm>
        </p:grpSpPr>
        <p:sp>
          <p:nvSpPr>
            <p:cNvPr id="81" name="Rectangle 80"/>
            <p:cNvSpPr/>
            <p:nvPr/>
          </p:nvSpPr>
          <p:spPr>
            <a:xfrm>
              <a:off x="5891212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338887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796087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262812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D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7729537" y="3276600"/>
              <a:ext cx="457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G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90" name="Rounded Rectangle 89"/>
          <p:cNvSpPr/>
          <p:nvPr/>
        </p:nvSpPr>
        <p:spPr>
          <a:xfrm>
            <a:off x="4995862" y="1981200"/>
            <a:ext cx="6858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P-1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4995862" y="2667000"/>
            <a:ext cx="6858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P-2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5024437" y="3352800"/>
            <a:ext cx="6858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P-3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57200" y="2371725"/>
            <a:ext cx="107632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err="1"/>
              <a:t>ConCORD</a:t>
            </a:r>
            <a:endParaRPr lang="en-US" sz="1400" b="1" dirty="0"/>
          </a:p>
          <a:p>
            <a:r>
              <a:rPr lang="en-US" sz="1400" b="1" dirty="0"/>
              <a:t>Service </a:t>
            </a:r>
          </a:p>
          <a:p>
            <a:r>
              <a:rPr lang="en-US" sz="1400" b="1" dirty="0"/>
              <a:t>Execute</a:t>
            </a:r>
          </a:p>
          <a:p>
            <a:r>
              <a:rPr lang="en-US" sz="1400" b="1" dirty="0"/>
              <a:t>Engine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43275" y="1929884"/>
            <a:ext cx="1252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{A,D} saved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3352800" y="2526268"/>
            <a:ext cx="1478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{B, E, F} saved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3278981" y="3261385"/>
            <a:ext cx="109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{C} saved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533525" y="2114550"/>
            <a:ext cx="3462337" cy="695325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533525" y="2819400"/>
            <a:ext cx="3462337" cy="0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3"/>
            <a:endCxn id="93" idx="1"/>
          </p:cNvCxnSpPr>
          <p:nvPr/>
        </p:nvCxnSpPr>
        <p:spPr>
          <a:xfrm>
            <a:off x="1533525" y="2828925"/>
            <a:ext cx="3490912" cy="676275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6793738" y="2590800"/>
            <a:ext cx="1375018" cy="459175"/>
            <a:chOff x="6841238" y="4267200"/>
            <a:chExt cx="1375018" cy="459175"/>
          </a:xfrm>
        </p:grpSpPr>
        <p:sp>
          <p:nvSpPr>
            <p:cNvPr id="42" name="Rectangle 41"/>
            <p:cNvSpPr/>
            <p:nvPr/>
          </p:nvSpPr>
          <p:spPr>
            <a:xfrm>
              <a:off x="7759056" y="4269175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841238" y="4267200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300602" y="4269175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6805612" y="3276600"/>
            <a:ext cx="457200" cy="457200"/>
          </a:xfrm>
          <a:prstGeom prst="rect">
            <a:avLst/>
          </a:prstGeom>
          <a:solidFill>
            <a:srgbClr val="92D050">
              <a:alpha val="57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81377" y="4710131"/>
            <a:ext cx="4948237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Completed: </a:t>
            </a:r>
            <a:r>
              <a:rPr lang="en-US" sz="2800" dirty="0" smtClean="0"/>
              <a:t>{A, B, C, D, E, F}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0607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5325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Collective </a:t>
            </a:r>
            <a:r>
              <a:rPr lang="en-US" altLang="zh-CN" dirty="0" smtClean="0"/>
              <a:t>Checkpoint: Local Phase</a:t>
            </a:r>
            <a:endParaRPr lang="zh-CN" altLang="en-US" dirty="0"/>
          </a:p>
        </p:txBody>
      </p:sp>
      <p:sp>
        <p:nvSpPr>
          <p:cNvPr id="24" name="灯片编号占位符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33</a:t>
            </a:fld>
            <a:endParaRPr lang="zh-CN" altLang="en-US"/>
          </a:p>
        </p:txBody>
      </p:sp>
      <p:grpSp>
        <p:nvGrpSpPr>
          <p:cNvPr id="91" name="Group 90"/>
          <p:cNvGrpSpPr/>
          <p:nvPr/>
        </p:nvGrpSpPr>
        <p:grpSpPr>
          <a:xfrm>
            <a:off x="4995862" y="1905000"/>
            <a:ext cx="3190875" cy="1828800"/>
            <a:chOff x="4810125" y="1371600"/>
            <a:chExt cx="3190875" cy="1828800"/>
          </a:xfrm>
        </p:grpSpPr>
        <p:grpSp>
          <p:nvGrpSpPr>
            <p:cNvPr id="53" name="Group 52"/>
            <p:cNvGrpSpPr/>
            <p:nvPr/>
          </p:nvGrpSpPr>
          <p:grpSpPr>
            <a:xfrm>
              <a:off x="5686425" y="1371600"/>
              <a:ext cx="2295525" cy="457200"/>
              <a:chOff x="4572000" y="1676400"/>
              <a:chExt cx="2295525" cy="4572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4572000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5019675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5486400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5943600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D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6410325" y="1676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E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5686425" y="2057400"/>
              <a:ext cx="2295525" cy="457200"/>
              <a:chOff x="4638675" y="2743200"/>
              <a:chExt cx="2295525" cy="457200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5095875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543550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4638675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6010275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E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6477000" y="27432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F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5705475" y="2743200"/>
              <a:ext cx="2295525" cy="457200"/>
              <a:chOff x="4591050" y="3200400"/>
              <a:chExt cx="2295525" cy="457200"/>
            </a:xfrm>
          </p:grpSpPr>
          <p:sp>
            <p:nvSpPr>
              <p:cNvPr id="81" name="Rectangle 80"/>
              <p:cNvSpPr/>
              <p:nvPr/>
            </p:nvSpPr>
            <p:spPr>
              <a:xfrm>
                <a:off x="4591050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5038725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5505450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5962650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D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6429375" y="3200400"/>
                <a:ext cx="457200" cy="457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G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90" name="Rounded Rectangle 89"/>
            <p:cNvSpPr/>
            <p:nvPr/>
          </p:nvSpPr>
          <p:spPr>
            <a:xfrm>
              <a:off x="4810125" y="1447800"/>
              <a:ext cx="6858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P-1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4810125" y="2133600"/>
              <a:ext cx="6858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P-2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4838700" y="2819400"/>
              <a:ext cx="685800" cy="3048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C00000"/>
                  </a:solidFill>
                </a:rPr>
                <a:t>P-3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457200" y="2371725"/>
            <a:ext cx="107632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err="1"/>
              <a:t>ConCORD</a:t>
            </a:r>
            <a:endParaRPr lang="en-US" sz="1400" b="1" dirty="0"/>
          </a:p>
          <a:p>
            <a:r>
              <a:rPr lang="en-US" sz="1400" b="1" dirty="0"/>
              <a:t>Service </a:t>
            </a:r>
          </a:p>
          <a:p>
            <a:r>
              <a:rPr lang="en-US" sz="1400" b="1" dirty="0"/>
              <a:t>Execute</a:t>
            </a:r>
          </a:p>
          <a:p>
            <a:r>
              <a:rPr lang="en-US" sz="1400" b="1" dirty="0"/>
              <a:t>Engine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43275" y="1929884"/>
            <a:ext cx="1615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{A, B, C, D, E, F}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352800" y="2537936"/>
            <a:ext cx="1615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{A, B, C, D, E, F}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390405" y="3276600"/>
            <a:ext cx="1615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{A, B, C, D, E, F}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533525" y="2114550"/>
            <a:ext cx="3462337" cy="6953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endCxn id="92" idx="1"/>
          </p:cNvCxnSpPr>
          <p:nvPr/>
        </p:nvCxnSpPr>
        <p:spPr>
          <a:xfrm>
            <a:off x="1533525" y="2819400"/>
            <a:ext cx="34623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3"/>
            <a:endCxn id="93" idx="1"/>
          </p:cNvCxnSpPr>
          <p:nvPr/>
        </p:nvCxnSpPr>
        <p:spPr>
          <a:xfrm>
            <a:off x="1533525" y="2828925"/>
            <a:ext cx="3490912" cy="6762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5874828" y="1900052"/>
            <a:ext cx="2280667" cy="462148"/>
            <a:chOff x="5505387" y="5176652"/>
            <a:chExt cx="2280667" cy="462148"/>
          </a:xfrm>
        </p:grpSpPr>
        <p:sp>
          <p:nvSpPr>
            <p:cNvPr id="33" name="Rectangle 32"/>
            <p:cNvSpPr/>
            <p:nvPr/>
          </p:nvSpPr>
          <p:spPr>
            <a:xfrm>
              <a:off x="5505387" y="5176652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956340" y="5181600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418227" y="5181600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871654" y="5176652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328854" y="5176652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896545" y="3274621"/>
            <a:ext cx="1823467" cy="462148"/>
            <a:chOff x="2286000" y="5305301"/>
            <a:chExt cx="1823467" cy="462148"/>
          </a:xfrm>
        </p:grpSpPr>
        <p:sp>
          <p:nvSpPr>
            <p:cNvPr id="38" name="Rectangle 37"/>
            <p:cNvSpPr/>
            <p:nvPr/>
          </p:nvSpPr>
          <p:spPr>
            <a:xfrm>
              <a:off x="2286000" y="5305301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736953" y="5310249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198840" y="5310249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652267" y="5305301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871364" y="2597851"/>
            <a:ext cx="2280667" cy="462148"/>
            <a:chOff x="5505387" y="5176652"/>
            <a:chExt cx="2280667" cy="462148"/>
          </a:xfrm>
        </p:grpSpPr>
        <p:sp>
          <p:nvSpPr>
            <p:cNvPr id="45" name="Rectangle 44"/>
            <p:cNvSpPr/>
            <p:nvPr/>
          </p:nvSpPr>
          <p:spPr>
            <a:xfrm>
              <a:off x="5505387" y="5176652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956340" y="5181600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418227" y="5181600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871654" y="5176652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328854" y="5176652"/>
              <a:ext cx="457200" cy="457200"/>
            </a:xfrm>
            <a:prstGeom prst="rect">
              <a:avLst/>
            </a:prstGeom>
            <a:solidFill>
              <a:srgbClr val="92D050">
                <a:alpha val="57000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51" name="Rectangle 50"/>
          <p:cNvSpPr/>
          <p:nvPr/>
        </p:nvSpPr>
        <p:spPr>
          <a:xfrm>
            <a:off x="7729983" y="3286125"/>
            <a:ext cx="457200" cy="457200"/>
          </a:xfrm>
          <a:prstGeom prst="rect">
            <a:avLst/>
          </a:prstGeom>
          <a:solidFill>
            <a:srgbClr val="FF0000">
              <a:alpha val="57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71364" y="4128744"/>
            <a:ext cx="2434436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Local Phase: </a:t>
            </a: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P-1: Do Nothing</a:t>
            </a: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P-2: Do Nothing</a:t>
            </a: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P-3: </a:t>
            </a:r>
            <a:r>
              <a:rPr lang="en-US" sz="2400" b="1" dirty="0" smtClean="0">
                <a:solidFill>
                  <a:srgbClr val="FF0000"/>
                </a:solidFill>
              </a:rPr>
              <a:t>Save G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47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0" grpId="0"/>
      <p:bldP spid="67" grpId="0"/>
      <p:bldP spid="51" grpId="0" animBg="1"/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User-defined Service Specific Functions:</a:t>
            </a:r>
          </a:p>
          <a:p>
            <a:pPr lvl="1"/>
            <a:r>
              <a:rPr lang="en-US" altLang="zh-CN" b="1" i="1" u="sng" dirty="0" smtClean="0">
                <a:solidFill>
                  <a:srgbClr val="7030A0"/>
                </a:solidFill>
              </a:rPr>
              <a:t>Function executed during collective phase: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7030A0"/>
                </a:solidFill>
              </a:rPr>
              <a:t>For request content hash: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7030A0"/>
                </a:solidFill>
              </a:rPr>
              <a:t>If (a local block </a:t>
            </a:r>
            <a:r>
              <a:rPr lang="en-US" dirty="0" smtClean="0">
                <a:solidFill>
                  <a:srgbClr val="7030A0"/>
                </a:solidFill>
              </a:rPr>
              <a:t>exists locally): </a:t>
            </a:r>
            <a:endParaRPr lang="en-US" dirty="0">
              <a:solidFill>
                <a:srgbClr val="7030A0"/>
              </a:solidFill>
            </a:endParaRPr>
          </a:p>
          <a:p>
            <a:pPr marL="1371600" lvl="3" indent="0">
              <a:buNone/>
            </a:pPr>
            <a:r>
              <a:rPr lang="en-US" sz="2400" dirty="0">
                <a:solidFill>
                  <a:srgbClr val="7030A0"/>
                </a:solidFill>
              </a:rPr>
              <a:t>save the memory block into user-defined </a:t>
            </a:r>
            <a:r>
              <a:rPr lang="en-US" sz="2400" dirty="0" smtClean="0">
                <a:solidFill>
                  <a:srgbClr val="7030A0"/>
                </a:solidFill>
              </a:rPr>
              <a:t>file</a:t>
            </a:r>
            <a:endParaRPr lang="en-US" dirty="0" smtClean="0"/>
          </a:p>
          <a:p>
            <a:pPr lvl="1"/>
            <a:r>
              <a:rPr lang="en-US" altLang="zh-CN" b="1" i="1" u="sng" dirty="0" smtClean="0">
                <a:solidFill>
                  <a:srgbClr val="7030A0"/>
                </a:solidFill>
              </a:rPr>
              <a:t>Function executed during local phase:</a:t>
            </a:r>
            <a:endParaRPr lang="en-US" altLang="zh-CN" b="1" i="1" u="sng" dirty="0">
              <a:solidFill>
                <a:srgbClr val="7030A0"/>
              </a:solidFill>
            </a:endParaRPr>
          </a:p>
          <a:p>
            <a:pPr marL="914400" lvl="2" indent="0">
              <a:buNone/>
            </a:pPr>
            <a:r>
              <a:rPr lang="en-US" dirty="0">
                <a:solidFill>
                  <a:srgbClr val="7030A0"/>
                </a:solidFill>
              </a:rPr>
              <a:t>For each local memory block</a:t>
            </a:r>
          </a:p>
          <a:p>
            <a:pPr>
              <a:buNone/>
            </a:pPr>
            <a:r>
              <a:rPr lang="en-US" altLang="zh-CN" sz="2400" dirty="0">
                <a:solidFill>
                  <a:srgbClr val="7030A0"/>
                </a:solidFill>
              </a:rPr>
              <a:t>		       if(block is </a:t>
            </a:r>
            <a:r>
              <a:rPr lang="en-US" altLang="zh-CN" sz="2400" dirty="0" smtClean="0">
                <a:solidFill>
                  <a:srgbClr val="7030A0"/>
                </a:solidFill>
              </a:rPr>
              <a:t>not saved):</a:t>
            </a:r>
            <a:endParaRPr lang="en-US" altLang="zh-CN" sz="2400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altLang="zh-CN" sz="2400" dirty="0">
                <a:solidFill>
                  <a:srgbClr val="7030A0"/>
                </a:solidFill>
              </a:rPr>
              <a:t>			</a:t>
            </a:r>
            <a:r>
              <a:rPr lang="en-US" altLang="zh-CN" sz="2400" dirty="0" smtClean="0">
                <a:solidFill>
                  <a:srgbClr val="7030A0"/>
                </a:solidFill>
              </a:rPr>
              <a:t>saves the </a:t>
            </a:r>
            <a:r>
              <a:rPr lang="en-US" altLang="zh-CN" sz="2400" dirty="0">
                <a:solidFill>
                  <a:srgbClr val="7030A0"/>
                </a:solidFill>
              </a:rPr>
              <a:t>block to </a:t>
            </a:r>
            <a:r>
              <a:rPr lang="en-US" altLang="zh-CN" sz="2400" dirty="0" smtClean="0">
                <a:solidFill>
                  <a:srgbClr val="7030A0"/>
                </a:solidFill>
              </a:rPr>
              <a:t>user-defined file</a:t>
            </a:r>
          </a:p>
          <a:p>
            <a:r>
              <a:rPr lang="en-US" dirty="0" smtClean="0"/>
              <a:t>Implementation: </a:t>
            </a:r>
            <a:r>
              <a:rPr lang="en-US" b="1" dirty="0" smtClean="0">
                <a:solidFill>
                  <a:srgbClr val="FF0000"/>
                </a:solidFill>
              </a:rPr>
              <a:t>220</a:t>
            </a:r>
            <a:r>
              <a:rPr lang="en-US" dirty="0" smtClean="0"/>
              <a:t> lines of C code. 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(Code in Lei Xia’s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</a:rPr>
              <a:t>Ph.D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 Thesis).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228600"/>
            <a:ext cx="8610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altLang="zh-CN" sz="4000" dirty="0" smtClean="0"/>
              <a:t>Example Service: Collective Checkpoint</a:t>
            </a:r>
            <a:endParaRPr lang="en-US" altLang="zh-CN" sz="4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34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097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Autofit/>
          </a:bodyPr>
          <a:lstStyle/>
          <a:p>
            <a:r>
              <a:rPr lang="en-US" altLang="zh-CN" sz="4000" dirty="0" smtClean="0"/>
              <a:t>Performance Evaluation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Service Command Framework</a:t>
            </a:r>
          </a:p>
          <a:p>
            <a:pPr lvl="1"/>
            <a:r>
              <a:rPr lang="en-US" altLang="zh-CN" dirty="0" smtClean="0"/>
              <a:t>Use </a:t>
            </a:r>
            <a:r>
              <a:rPr lang="en-US" altLang="zh-CN" dirty="0"/>
              <a:t>a service class with all empty methods (Null Service </a:t>
            </a:r>
            <a:r>
              <a:rPr lang="en-US" altLang="zh-CN" dirty="0" smtClean="0"/>
              <a:t>Command)</a:t>
            </a:r>
          </a:p>
          <a:p>
            <a:r>
              <a:rPr lang="en-US" altLang="zh-CN" dirty="0" smtClean="0"/>
              <a:t>Content-aware Collective Checkpoint </a:t>
            </a:r>
          </a:p>
          <a:p>
            <a:r>
              <a:rPr lang="en-US" altLang="zh-CN" dirty="0" err="1" smtClean="0"/>
              <a:t>Testbed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IBM x335 Cluster (20 nodes)</a:t>
            </a:r>
          </a:p>
          <a:p>
            <a:pPr lvl="2"/>
            <a:r>
              <a:rPr lang="en-US" altLang="zh-CN" dirty="0" smtClean="0"/>
              <a:t>Intel Xeon 2.0 GHz/1.5 GB RAM</a:t>
            </a:r>
          </a:p>
          <a:p>
            <a:pPr lvl="2"/>
            <a:r>
              <a:rPr lang="en-US" altLang="zh-CN" dirty="0" smtClean="0"/>
              <a:t>1 </a:t>
            </a:r>
            <a:r>
              <a:rPr lang="en-US" altLang="zh-CN" dirty="0" err="1" smtClean="0"/>
              <a:t>Gbps</a:t>
            </a:r>
            <a:r>
              <a:rPr lang="en-US" altLang="zh-CN" dirty="0" smtClean="0"/>
              <a:t> Ethernet NIC (1000BASE-T)</a:t>
            </a:r>
          </a:p>
          <a:p>
            <a:pPr lvl="1"/>
            <a:r>
              <a:rPr lang="en-US" altLang="zh-CN" dirty="0" smtClean="0"/>
              <a:t>HPC Cluster (500 nodes) </a:t>
            </a:r>
          </a:p>
          <a:p>
            <a:pPr lvl="2"/>
            <a:r>
              <a:rPr lang="en-US" altLang="zh-CN" dirty="0" smtClean="0"/>
              <a:t>Two </a:t>
            </a:r>
            <a:r>
              <a:rPr lang="en-US" altLang="zh-CN" dirty="0" err="1" smtClean="0"/>
              <a:t>quadcore</a:t>
            </a:r>
            <a:r>
              <a:rPr lang="en-US" altLang="zh-CN" dirty="0" smtClean="0"/>
              <a:t> 2.4 GHz Intel Nehalem/48 GB RAM</a:t>
            </a:r>
          </a:p>
          <a:p>
            <a:pPr lvl="2"/>
            <a:r>
              <a:rPr lang="en-US" altLang="zh-CN" dirty="0" err="1" smtClean="0"/>
              <a:t>InfiniBand</a:t>
            </a:r>
            <a:r>
              <a:rPr lang="en-US" altLang="zh-CN" dirty="0" smtClean="0"/>
              <a:t> DDR network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35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表 3"/>
          <p:cNvGraphicFramePr/>
          <p:nvPr>
            <p:extLst>
              <p:ext uri="{D42A27DB-BD31-4B8C-83A1-F6EECF244321}">
                <p14:modId xmlns:p14="http://schemas.microsoft.com/office/powerpoint/2010/main" val="3716779292"/>
              </p:ext>
            </p:extLst>
          </p:nvPr>
        </p:nvGraphicFramePr>
        <p:xfrm>
          <a:off x="457200" y="1371600"/>
          <a:ext cx="8077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标题 1"/>
          <p:cNvSpPr txBox="1">
            <a:spLocks/>
          </p:cNvSpPr>
          <p:nvPr/>
        </p:nvSpPr>
        <p:spPr>
          <a:xfrm>
            <a:off x="228600" y="228600"/>
            <a:ext cx="8610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Null Service Command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Execution</a:t>
            </a:r>
            <a:r>
              <a:rPr kumimoji="0" lang="en-US" altLang="zh-CN" sz="4400" b="0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Time Linearly Increases with Total Memory </a:t>
            </a:r>
            <a:r>
              <a:rPr lang="en-US" altLang="zh-CN" sz="4400" i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Size</a:t>
            </a:r>
            <a:endParaRPr kumimoji="0" lang="en-US" altLang="zh-CN" sz="4400" b="0" i="1" u="none" strike="noStrike" kern="1200" cap="none" spc="0" normalizeH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36</a:t>
            </a:fld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" y="6248400"/>
            <a:ext cx="82296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rgbClr val="FF0000"/>
                </a:solidFill>
              </a:rPr>
              <a:t>Execution time is linear with total process’ memory size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表 3"/>
          <p:cNvGraphicFramePr/>
          <p:nvPr>
            <p:extLst>
              <p:ext uri="{D42A27DB-BD31-4B8C-83A1-F6EECF244321}">
                <p14:modId xmlns:p14="http://schemas.microsoft.com/office/powerpoint/2010/main" val="63711848"/>
              </p:ext>
            </p:extLst>
          </p:nvPr>
        </p:nvGraphicFramePr>
        <p:xfrm>
          <a:off x="257299" y="1600200"/>
          <a:ext cx="8610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标题 1"/>
          <p:cNvSpPr txBox="1">
            <a:spLocks/>
          </p:cNvSpPr>
          <p:nvPr/>
        </p:nvSpPr>
        <p:spPr>
          <a:xfrm>
            <a:off x="228600" y="228600"/>
            <a:ext cx="8610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Null Service Command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Execution</a:t>
            </a:r>
            <a:r>
              <a:rPr kumimoji="0" lang="en-US" altLang="zh-CN" sz="4000" b="0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Time Scales with </a:t>
            </a:r>
            <a:r>
              <a:rPr lang="en-US" altLang="zh-CN" sz="4000" i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Increasing Nodes</a:t>
            </a:r>
            <a:endParaRPr kumimoji="0" lang="en-US" altLang="zh-CN" sz="4000" b="0" i="1" u="none" strike="noStrike" kern="1200" cap="none" spc="0" normalizeH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37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>
          <a:xfrm>
            <a:off x="228600" y="228600"/>
            <a:ext cx="8610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Null Service Command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000" i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Execution Time Scales in </a:t>
            </a:r>
            <a:r>
              <a:rPr kumimoji="0" lang="en-US" altLang="zh-CN" sz="4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Large</a:t>
            </a:r>
            <a:r>
              <a:rPr kumimoji="0" lang="en-US" altLang="zh-CN" sz="4000" b="0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zh-CN" sz="4000" b="0" i="1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Testbed</a:t>
            </a:r>
            <a:endParaRPr kumimoji="0" lang="en-US" altLang="zh-CN" sz="4000" b="0" i="1" u="none" strike="noStrike" kern="1200" cap="none" spc="0" normalizeH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38</a:t>
            </a:fld>
            <a:endParaRPr lang="zh-CN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" t="1942" r="1464" b="3093"/>
          <a:stretch/>
        </p:blipFill>
        <p:spPr>
          <a:xfrm>
            <a:off x="381000" y="1600200"/>
            <a:ext cx="8125196" cy="45957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图表 4"/>
          <p:cNvGraphicFramePr/>
          <p:nvPr>
            <p:extLst>
              <p:ext uri="{D42A27DB-BD31-4B8C-83A1-F6EECF244321}">
                <p14:modId xmlns:p14="http://schemas.microsoft.com/office/powerpoint/2010/main" val="856549244"/>
              </p:ext>
            </p:extLst>
          </p:nvPr>
        </p:nvGraphicFramePr>
        <p:xfrm>
          <a:off x="228600" y="1371600"/>
          <a:ext cx="8763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标题 1"/>
          <p:cNvSpPr txBox="1">
            <a:spLocks/>
          </p:cNvSpPr>
          <p:nvPr/>
        </p:nvSpPr>
        <p:spPr>
          <a:xfrm>
            <a:off x="228600" y="228600"/>
            <a:ext cx="8610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000" dirty="0" smtClean="0">
                <a:latin typeface="+mj-lt"/>
                <a:ea typeface="+mj-ea"/>
                <a:cs typeface="+mj-cs"/>
              </a:rPr>
              <a:t>Checkpoint Size: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500" i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Runs application with plenty of inter-node content sharing, </a:t>
            </a:r>
            <a:r>
              <a:rPr lang="en-US" altLang="zh-CN" sz="3500" i="1" dirty="0" err="1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ConCORD</a:t>
            </a:r>
            <a:r>
              <a:rPr lang="en-US" altLang="zh-CN" sz="3500" i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achieves better compression ratio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39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750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zh-CN" dirty="0" smtClean="0"/>
              <a:t>Content-based Memory Sharing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828800"/>
            <a:ext cx="5410200" cy="46482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Eliminate </a:t>
            </a:r>
            <a:r>
              <a:rPr lang="en-US" altLang="zh-CN" i="1" dirty="0" smtClean="0">
                <a:solidFill>
                  <a:srgbClr val="FF0000"/>
                </a:solidFill>
              </a:rPr>
              <a:t>identical pages </a:t>
            </a:r>
            <a:r>
              <a:rPr lang="en-US" altLang="zh-CN" dirty="0" smtClean="0"/>
              <a:t>of memory across multiple VMs/processes</a:t>
            </a:r>
          </a:p>
          <a:p>
            <a:r>
              <a:rPr lang="en-US" altLang="zh-CN" sz="3000" dirty="0" smtClean="0"/>
              <a:t>Reduce memory footprint size in one physical machine </a:t>
            </a:r>
          </a:p>
          <a:p>
            <a:r>
              <a:rPr lang="en-US" altLang="zh-CN" sz="3000" i="1" dirty="0" smtClean="0">
                <a:solidFill>
                  <a:srgbClr val="FF0000"/>
                </a:solidFill>
              </a:rPr>
              <a:t>Intra-node </a:t>
            </a:r>
            <a:r>
              <a:rPr lang="en-US" altLang="zh-CN" sz="3000" i="1" dirty="0" err="1" smtClean="0">
                <a:solidFill>
                  <a:srgbClr val="FF0000"/>
                </a:solidFill>
              </a:rPr>
              <a:t>deduplication</a:t>
            </a:r>
            <a:endParaRPr lang="zh-CN" altLang="en-US" sz="3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1905000"/>
            <a:ext cx="3337152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400800" y="5410200"/>
            <a:ext cx="1987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[Barker-USENIX’12]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092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图表 4"/>
          <p:cNvGraphicFramePr/>
          <p:nvPr>
            <p:extLst>
              <p:ext uri="{D42A27DB-BD31-4B8C-83A1-F6EECF244321}">
                <p14:modId xmlns:p14="http://schemas.microsoft.com/office/powerpoint/2010/main" val="1052213691"/>
              </p:ext>
            </p:extLst>
          </p:nvPr>
        </p:nvGraphicFramePr>
        <p:xfrm>
          <a:off x="228600" y="1371600"/>
          <a:ext cx="8763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40</a:t>
            </a:fld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1828800"/>
            <a:ext cx="8610600" cy="40318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zh-CN" sz="3200" b="1" dirty="0" smtClean="0">
              <a:solidFill>
                <a:srgbClr val="3333FF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sz="3200" b="1" dirty="0" smtClean="0">
                <a:solidFill>
                  <a:srgbClr val="3333FF"/>
                </a:solidFill>
              </a:rPr>
              <a:t>Content-aware </a:t>
            </a:r>
            <a:r>
              <a:rPr lang="en-US" altLang="zh-CN" sz="3200" b="1" dirty="0" err="1" smtClean="0">
                <a:solidFill>
                  <a:srgbClr val="3333FF"/>
                </a:solidFill>
              </a:rPr>
              <a:t>checkpointing</a:t>
            </a:r>
            <a:r>
              <a:rPr lang="en-US" altLang="zh-CN" sz="3200" b="1" dirty="0" smtClean="0">
                <a:solidFill>
                  <a:srgbClr val="3333FF"/>
                </a:solidFill>
              </a:rPr>
              <a:t> 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achieves better compression</a:t>
            </a:r>
            <a:r>
              <a:rPr lang="en-US" altLang="zh-CN" sz="3200" b="1" dirty="0" smtClean="0">
                <a:solidFill>
                  <a:srgbClr val="3333FF"/>
                </a:solidFill>
              </a:rPr>
              <a:t> than GZIP for applications with many inter-node content sharing</a:t>
            </a:r>
            <a:br>
              <a:rPr lang="en-US" altLang="zh-CN" sz="3200" b="1" dirty="0" smtClean="0">
                <a:solidFill>
                  <a:srgbClr val="3333FF"/>
                </a:solidFill>
              </a:rPr>
            </a:br>
            <a:endParaRPr lang="en-US" altLang="zh-CN" sz="3200" b="1" dirty="0" smtClean="0">
              <a:solidFill>
                <a:srgbClr val="3333FF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CN" sz="3200" b="1" dirty="0">
              <a:solidFill>
                <a:srgbClr val="3333FF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CN" sz="3200" b="1" dirty="0" smtClean="0">
              <a:solidFill>
                <a:srgbClr val="3333FF"/>
              </a:solidFill>
            </a:endParaRPr>
          </a:p>
          <a:p>
            <a:endParaRPr lang="en-US" altLang="zh-CN" sz="3200" b="1" dirty="0">
              <a:solidFill>
                <a:srgbClr val="3333FF"/>
              </a:solidFill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>
          <a:xfrm>
            <a:off x="228600" y="228600"/>
            <a:ext cx="8610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000" dirty="0" smtClean="0">
                <a:latin typeface="+mj-lt"/>
                <a:ea typeface="+mj-ea"/>
                <a:cs typeface="+mj-cs"/>
              </a:rPr>
              <a:t>Checkpoint Size: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500" i="1" dirty="0" err="1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ConCORD</a:t>
            </a:r>
            <a:r>
              <a:rPr lang="en-US" altLang="zh-CN" sz="3500" i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achieves better compression ratio</a:t>
            </a:r>
          </a:p>
        </p:txBody>
      </p:sp>
    </p:spTree>
    <p:extLst>
      <p:ext uri="{BB962C8B-B14F-4D97-AF65-F5344CB8AC3E}">
        <p14:creationId xmlns:p14="http://schemas.microsoft.com/office/powerpoint/2010/main" val="52015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41</a:t>
            </a:fld>
            <a:endParaRPr lang="zh-CN" altLang="en-US"/>
          </a:p>
        </p:txBody>
      </p:sp>
      <p:graphicFrame>
        <p:nvGraphicFramePr>
          <p:cNvPr id="7" name="图表 2"/>
          <p:cNvGraphicFramePr/>
          <p:nvPr>
            <p:extLst>
              <p:ext uri="{D42A27DB-BD31-4B8C-83A1-F6EECF244321}">
                <p14:modId xmlns:p14="http://schemas.microsoft.com/office/powerpoint/2010/main" val="3107356564"/>
              </p:ext>
            </p:extLst>
          </p:nvPr>
        </p:nvGraphicFramePr>
        <p:xfrm>
          <a:off x="381000" y="1295400"/>
          <a:ext cx="8305799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标题 1"/>
          <p:cNvSpPr txBox="1">
            <a:spLocks/>
          </p:cNvSpPr>
          <p:nvPr/>
        </p:nvSpPr>
        <p:spPr>
          <a:xfrm>
            <a:off x="228600" y="228600"/>
            <a:ext cx="8610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altLang="zh-CN" sz="6700" dirty="0"/>
              <a:t>Collective </a:t>
            </a:r>
            <a:r>
              <a:rPr lang="en-US" altLang="zh-CN" sz="6700" dirty="0" smtClean="0"/>
              <a:t>Checkpoint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altLang="zh-CN" sz="5100" i="1" dirty="0" smtClean="0">
                <a:solidFill>
                  <a:srgbClr val="C00000"/>
                </a:solidFill>
              </a:rPr>
              <a:t>Checkpoint Time Scales with Increasing Nodes</a:t>
            </a:r>
            <a:endParaRPr lang="en-US" altLang="zh-CN" sz="51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95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>
          <a:xfrm>
            <a:off x="228600" y="228600"/>
            <a:ext cx="8610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altLang="zh-CN" sz="6700" dirty="0"/>
              <a:t>Collective </a:t>
            </a:r>
            <a:r>
              <a:rPr lang="en-US" altLang="zh-CN" sz="6700" dirty="0" smtClean="0"/>
              <a:t>Checkpoint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altLang="zh-CN" sz="5100" i="1" dirty="0" smtClean="0">
                <a:solidFill>
                  <a:srgbClr val="C00000"/>
                </a:solidFill>
              </a:rPr>
              <a:t>Checkpoint Time Scales with Increasing Nodes</a:t>
            </a:r>
            <a:endParaRPr lang="en-US" altLang="zh-CN" sz="5100" i="1" dirty="0">
              <a:solidFill>
                <a:srgbClr val="C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42</a:t>
            </a:fld>
            <a:endParaRPr lang="zh-CN" altLang="en-US"/>
          </a:p>
        </p:txBody>
      </p:sp>
      <p:graphicFrame>
        <p:nvGraphicFramePr>
          <p:cNvPr id="7" name="图表 2"/>
          <p:cNvGraphicFramePr/>
          <p:nvPr>
            <p:extLst>
              <p:ext uri="{D42A27DB-BD31-4B8C-83A1-F6EECF244321}">
                <p14:modId xmlns:p14="http://schemas.microsoft.com/office/powerpoint/2010/main" val="3451405702"/>
              </p:ext>
            </p:extLst>
          </p:nvPr>
        </p:nvGraphicFramePr>
        <p:xfrm>
          <a:off x="381000" y="1295400"/>
          <a:ext cx="8305799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5"/>
          <p:cNvSpPr txBox="1"/>
          <p:nvPr/>
        </p:nvSpPr>
        <p:spPr>
          <a:xfrm>
            <a:off x="476250" y="1828800"/>
            <a:ext cx="8458200" cy="4524315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zh-CN" sz="3200" b="1" dirty="0" smtClean="0">
                <a:solidFill>
                  <a:srgbClr val="3333FF"/>
                </a:solidFill>
              </a:rPr>
              <a:t> Content-aware </a:t>
            </a:r>
            <a:r>
              <a:rPr lang="en-US" altLang="zh-CN" sz="3200" b="1" dirty="0" err="1" smtClean="0">
                <a:solidFill>
                  <a:srgbClr val="3333FF"/>
                </a:solidFill>
              </a:rPr>
              <a:t>checkpointing</a:t>
            </a:r>
            <a:r>
              <a:rPr lang="en-US" altLang="zh-CN" sz="3200" b="1" dirty="0" smtClean="0">
                <a:solidFill>
                  <a:srgbClr val="3333FF"/>
                </a:solidFill>
              </a:rPr>
              <a:t> 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scales well </a:t>
            </a:r>
            <a:r>
              <a:rPr lang="en-US" altLang="zh-CN" sz="3200" b="1" dirty="0" smtClean="0">
                <a:solidFill>
                  <a:srgbClr val="3333FF"/>
                </a:solidFill>
              </a:rPr>
              <a:t>in increasing number of nodes.</a:t>
            </a:r>
          </a:p>
          <a:p>
            <a:pPr>
              <a:buFont typeface="Arial" pitchFamily="34" charset="0"/>
              <a:buChar char="•"/>
            </a:pPr>
            <a:endParaRPr lang="en-US" altLang="zh-CN" sz="3200" b="1" dirty="0" smtClean="0">
              <a:solidFill>
                <a:srgbClr val="3333FF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sz="3200" b="1" dirty="0" smtClean="0">
                <a:solidFill>
                  <a:srgbClr val="3333FF"/>
                </a:solidFill>
              </a:rPr>
              <a:t>Content-aware </a:t>
            </a:r>
            <a:r>
              <a:rPr lang="en-US" altLang="zh-CN" sz="3200" b="1" dirty="0" err="1" smtClean="0">
                <a:solidFill>
                  <a:srgbClr val="3333FF"/>
                </a:solidFill>
              </a:rPr>
              <a:t>checkpointing</a:t>
            </a:r>
            <a:r>
              <a:rPr lang="en-US" altLang="zh-CN" sz="3200" b="1" dirty="0" smtClean="0">
                <a:solidFill>
                  <a:srgbClr val="3333FF"/>
                </a:solidFill>
              </a:rPr>
              <a:t> uses significantly 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less checkpoint time </a:t>
            </a:r>
            <a:r>
              <a:rPr lang="en-US" altLang="zh-CN" sz="3200" b="1" dirty="0" smtClean="0">
                <a:solidFill>
                  <a:srgbClr val="3333FF"/>
                </a:solidFill>
              </a:rPr>
              <a:t>than memory </a:t>
            </a:r>
            <a:r>
              <a:rPr lang="en-US" altLang="zh-CN" sz="3200" b="1" dirty="0" err="1" smtClean="0">
                <a:solidFill>
                  <a:srgbClr val="3333FF"/>
                </a:solidFill>
              </a:rPr>
              <a:t>dump+GZIP</a:t>
            </a:r>
            <a:r>
              <a:rPr lang="en-US" altLang="zh-CN" sz="3200" b="1" dirty="0" smtClean="0">
                <a:solidFill>
                  <a:srgbClr val="3333FF"/>
                </a:solidFill>
              </a:rPr>
              <a:t> while achieving 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same or better compression ratio</a:t>
            </a:r>
            <a:r>
              <a:rPr lang="en-US" altLang="zh-CN" sz="3200" b="1" dirty="0" smtClean="0">
                <a:solidFill>
                  <a:srgbClr val="3333FF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US" altLang="zh-CN" sz="3200" b="1" dirty="0">
              <a:solidFill>
                <a:srgbClr val="3333FF"/>
              </a:solidFill>
            </a:endParaRPr>
          </a:p>
          <a:p>
            <a:pPr>
              <a:buFont typeface="Arial" pitchFamily="34" charset="0"/>
              <a:buChar char="•"/>
            </a:pPr>
            <a:endParaRPr lang="zh-CN" altLang="en-US" sz="3200" b="1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92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>
          <a:xfrm>
            <a:off x="228600" y="228600"/>
            <a:ext cx="8610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Checkpoint</a:t>
            </a:r>
            <a:r>
              <a:rPr kumimoji="0" lang="en-US" altLang="zh-CN" sz="36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zh-C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Time</a:t>
            </a:r>
            <a:r>
              <a:rPr kumimoji="0" lang="en-US" altLang="zh-CN" sz="36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Scales Well in </a:t>
            </a:r>
            <a:r>
              <a:rPr kumimoji="0" lang="en-US" altLang="zh-C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Large </a:t>
            </a:r>
            <a:r>
              <a:rPr kumimoji="0" lang="en-US" altLang="zh-CN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Testbed</a:t>
            </a:r>
            <a:endParaRPr kumimoji="0" lang="en-US" altLang="zh-CN" sz="36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43</a:t>
            </a:fld>
            <a:endParaRPr lang="zh-CN" alt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74" y="1351126"/>
            <a:ext cx="8133852" cy="469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87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Conclusion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562600"/>
          </a:xfrm>
        </p:spPr>
        <p:txBody>
          <a:bodyPr>
            <a:noAutofit/>
          </a:bodyPr>
          <a:lstStyle/>
          <a:p>
            <a:r>
              <a:rPr lang="en-US" altLang="zh-CN" b="1" i="1" dirty="0" smtClean="0">
                <a:solidFill>
                  <a:srgbClr val="0000FF"/>
                </a:solidFill>
              </a:rPr>
              <a:t>Claim</a:t>
            </a:r>
            <a:r>
              <a:rPr lang="en-US" altLang="zh-CN" dirty="0" smtClean="0"/>
              <a:t>: Content-sharing tracking should be factored out as a </a:t>
            </a:r>
            <a:r>
              <a:rPr lang="en-US" altLang="zh-CN" dirty="0"/>
              <a:t>s</a:t>
            </a:r>
            <a:r>
              <a:rPr lang="en-US" altLang="zh-CN" dirty="0" smtClean="0"/>
              <a:t>eparate service</a:t>
            </a:r>
          </a:p>
          <a:p>
            <a:r>
              <a:rPr lang="en-US" altLang="zh-CN" b="1" i="1" dirty="0" smtClean="0">
                <a:solidFill>
                  <a:srgbClr val="0000FF"/>
                </a:solidFill>
              </a:rPr>
              <a:t>Feasibility</a:t>
            </a:r>
            <a:r>
              <a:rPr lang="en-US" altLang="zh-CN" dirty="0" smtClean="0"/>
              <a:t>: Implementation and evaluation of </a:t>
            </a:r>
            <a:r>
              <a:rPr lang="en-US" altLang="zh-CN" dirty="0" err="1" smtClean="0"/>
              <a:t>ConCORD</a:t>
            </a:r>
            <a:r>
              <a:rPr lang="en-US" altLang="zh-CN" dirty="0" smtClean="0"/>
              <a:t> </a:t>
            </a:r>
            <a:endParaRPr lang="en-US" altLang="zh-CN" dirty="0"/>
          </a:p>
          <a:p>
            <a:pPr lvl="1"/>
            <a:r>
              <a:rPr lang="en-US" altLang="zh-CN" dirty="0" smtClean="0"/>
              <a:t>A distributed system that tracks memory contents in large-scale parallel systems</a:t>
            </a:r>
          </a:p>
          <a:p>
            <a:r>
              <a:rPr lang="en-US" altLang="zh-CN" sz="3000" b="1" dirty="0" smtClean="0"/>
              <a:t>Content-aware </a:t>
            </a:r>
            <a:r>
              <a:rPr lang="en-US" altLang="zh-CN" sz="3000" b="1" dirty="0"/>
              <a:t>service command </a:t>
            </a:r>
            <a:r>
              <a:rPr lang="en-US" altLang="zh-CN" sz="3000" dirty="0"/>
              <a:t>minimizes the effort to build content-aware services</a:t>
            </a:r>
          </a:p>
          <a:p>
            <a:r>
              <a:rPr lang="en-US" altLang="zh-CN" sz="3000" dirty="0" smtClean="0"/>
              <a:t>Collective checkpoint service  </a:t>
            </a:r>
          </a:p>
          <a:p>
            <a:pPr lvl="1"/>
            <a:r>
              <a:rPr lang="en-US" altLang="zh-CN" sz="2400" dirty="0"/>
              <a:t>P</a:t>
            </a:r>
            <a:r>
              <a:rPr lang="en-US" altLang="zh-CN" sz="2400" dirty="0" smtClean="0"/>
              <a:t>erforms well </a:t>
            </a:r>
          </a:p>
          <a:p>
            <a:pPr lvl="1"/>
            <a:r>
              <a:rPr lang="en-US" altLang="zh-CN" sz="2400" dirty="0" smtClean="0"/>
              <a:t>Only ~200 line of code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44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042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685800"/>
            <a:ext cx="8382000" cy="544036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000" dirty="0" smtClean="0"/>
          </a:p>
          <a:p>
            <a:r>
              <a:rPr lang="en-US" sz="4400" b="1" dirty="0" smtClean="0"/>
              <a:t>Lei Xia</a:t>
            </a:r>
            <a:endParaRPr lang="en-US" sz="4400" b="1" dirty="0"/>
          </a:p>
          <a:p>
            <a:r>
              <a:rPr lang="en-US" dirty="0" smtClean="0">
                <a:hlinkClick r:id="rId3"/>
              </a:rPr>
              <a:t>leix@vmware.com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http://www.lxia.net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http://www.v3vee.org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6"/>
              </a:rPr>
              <a:t>http://xstack.sandia.gov/hobbes/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45</a:t>
            </a:fld>
            <a:endParaRPr lang="zh-CN" altLang="en-US"/>
          </a:p>
        </p:txBody>
      </p:sp>
      <p:pic>
        <p:nvPicPr>
          <p:cNvPr id="1026" name="Picture 2" descr="http://v3vee.org/images/v3vee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227" y="440487"/>
            <a:ext cx="2996150" cy="123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testuser\AppData\Local\Temp\VMwareDnD\5d50dc54\VMW_09Q3_LOGO_Corp_Gray_LG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3332" y="5257800"/>
            <a:ext cx="2746740" cy="4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http://www.v3vee.org/images/palacios_header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844585"/>
            <a:ext cx="3524248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0711" y="3124200"/>
            <a:ext cx="3324689" cy="9716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46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873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47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464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zh-CN" smtClean="0"/>
              <a:t>Memory Update Monitor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r>
              <a:rPr lang="en-US" altLang="zh-CN" sz="3000" smtClean="0"/>
              <a:t>Collects and monitors memory content updates in each process/VM periodically</a:t>
            </a:r>
          </a:p>
          <a:p>
            <a:pPr lvl="1"/>
            <a:r>
              <a:rPr lang="en-US" altLang="zh-CN" sz="3000" smtClean="0"/>
              <a:t>Tracks updated memory pages</a:t>
            </a:r>
          </a:p>
          <a:p>
            <a:pPr lvl="1"/>
            <a:r>
              <a:rPr lang="en-US" altLang="zh-CN" sz="3000" smtClean="0"/>
              <a:t>Collects updated memory content</a:t>
            </a:r>
          </a:p>
          <a:p>
            <a:pPr lvl="1"/>
            <a:r>
              <a:rPr lang="en-US" altLang="zh-CN" sz="3000" smtClean="0"/>
              <a:t>Populates memory content in ConCORD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zh-CN" sz="3000" smtClean="0"/>
              <a:t>Maintains a map table from content hash to all local memory pages with corresponding content</a:t>
            </a:r>
          </a:p>
          <a:p>
            <a:pPr lvl="1"/>
            <a:r>
              <a:rPr lang="en-US" altLang="zh-CN" smtClean="0"/>
              <a:t>Allows ConCORD to locate a memory content block given a content hash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48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1369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Code Size of </a:t>
            </a:r>
            <a:r>
              <a:rPr lang="en-US" dirty="0" err="1" smtClean="0"/>
              <a:t>ConCORD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ConCORD</a:t>
            </a:r>
            <a:r>
              <a:rPr lang="en-US" dirty="0" smtClean="0"/>
              <a:t> Total: 11326</a:t>
            </a:r>
          </a:p>
          <a:p>
            <a:pPr lvl="1"/>
            <a:r>
              <a:rPr lang="en-US" dirty="0" smtClean="0"/>
              <a:t>Distributed content tracer: 5254</a:t>
            </a:r>
          </a:p>
          <a:p>
            <a:pPr lvl="1"/>
            <a:r>
              <a:rPr lang="en-US" dirty="0" smtClean="0"/>
              <a:t>Service Command Execution Engine: 3022</a:t>
            </a:r>
          </a:p>
          <a:p>
            <a:pPr lvl="1"/>
            <a:r>
              <a:rPr lang="en-US" dirty="0" smtClean="0"/>
              <a:t>Memory update monitor: 780</a:t>
            </a:r>
          </a:p>
          <a:p>
            <a:pPr lvl="1"/>
            <a:r>
              <a:rPr lang="en-US" dirty="0" smtClean="0"/>
              <a:t>Service command execution agent: 1946</a:t>
            </a:r>
          </a:p>
          <a:p>
            <a:r>
              <a:rPr lang="en-US" dirty="0" smtClean="0"/>
              <a:t>Content-sharing query library: 978</a:t>
            </a:r>
          </a:p>
          <a:p>
            <a:r>
              <a:rPr lang="en-US" dirty="0" smtClean="0"/>
              <a:t>Service command library: 1325</a:t>
            </a:r>
          </a:p>
          <a:p>
            <a:r>
              <a:rPr lang="en-US" dirty="0" smtClean="0"/>
              <a:t>Service command terminal: 1826</a:t>
            </a:r>
          </a:p>
          <a:p>
            <a:r>
              <a:rPr lang="en-US" dirty="0" smtClean="0"/>
              <a:t>Management panel: 1430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49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0189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图表 4"/>
          <p:cNvGraphicFramePr/>
          <p:nvPr>
            <p:extLst>
              <p:ext uri="{D42A27DB-BD31-4B8C-83A1-F6EECF244321}">
                <p14:modId xmlns:p14="http://schemas.microsoft.com/office/powerpoint/2010/main" val="1540407428"/>
              </p:ext>
            </p:extLst>
          </p:nvPr>
        </p:nvGraphicFramePr>
        <p:xfrm>
          <a:off x="152400" y="1600200"/>
          <a:ext cx="8686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标题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1295400"/>
          </a:xfrm>
        </p:spPr>
        <p:txBody>
          <a:bodyPr>
            <a:noAutofit/>
          </a:bodyPr>
          <a:lstStyle/>
          <a:p>
            <a:r>
              <a:rPr lang="en-US" altLang="zh-CN" sz="3200" dirty="0" smtClean="0"/>
              <a:t>Memory Content Sharing is </a:t>
            </a:r>
            <a:r>
              <a:rPr lang="en-US" altLang="zh-CN" sz="3200" b="1" i="1" dirty="0" smtClean="0"/>
              <a:t>Common</a:t>
            </a:r>
            <a:r>
              <a:rPr lang="en-US" altLang="zh-CN" sz="3200" dirty="0" smtClean="0"/>
              <a:t> </a:t>
            </a:r>
            <a:br>
              <a:rPr lang="en-US" altLang="zh-CN" sz="3200" dirty="0" smtClean="0"/>
            </a:br>
            <a:r>
              <a:rPr lang="en-US" altLang="zh-CN" sz="3200" dirty="0" smtClean="0"/>
              <a:t>in Scientific Workloads in Parallel Systems</a:t>
            </a:r>
            <a:r>
              <a:rPr lang="en-US" altLang="zh-CN" sz="3200" dirty="0"/>
              <a:t/>
            </a:r>
            <a:br>
              <a:rPr lang="en-US" altLang="zh-CN" sz="3200" dirty="0"/>
            </a:br>
            <a:r>
              <a:rPr lang="en-US" altLang="zh-CN" sz="2800" dirty="0"/>
              <a:t>[previous work published at </a:t>
            </a:r>
            <a:r>
              <a:rPr lang="en-US" altLang="zh-CN" sz="2800" dirty="0" smtClean="0"/>
              <a:t>VTDC’12]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419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3"/>
          <p:cNvGrpSpPr/>
          <p:nvPr/>
        </p:nvGrpSpPr>
        <p:grpSpPr>
          <a:xfrm>
            <a:off x="990600" y="1447800"/>
            <a:ext cx="6858000" cy="4953000"/>
            <a:chOff x="228600" y="152400"/>
            <a:chExt cx="8305800" cy="6705602"/>
          </a:xfrm>
        </p:grpSpPr>
        <p:sp>
          <p:nvSpPr>
            <p:cNvPr id="9" name="圆角矩形 8"/>
            <p:cNvSpPr/>
            <p:nvPr/>
          </p:nvSpPr>
          <p:spPr>
            <a:xfrm>
              <a:off x="2971800" y="152400"/>
              <a:ext cx="5562600" cy="3048000"/>
            </a:xfrm>
            <a:prstGeom prst="roundRect">
              <a:avLst/>
            </a:prstGeom>
            <a:noFill/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>
                <a:lnSpc>
                  <a:spcPts val="1400"/>
                </a:lnSpc>
              </a:pPr>
              <a:r>
                <a:rPr lang="en-US" altLang="zh-CN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ConCORD Service Daemon (</a:t>
              </a:r>
              <a:r>
                <a:rPr lang="en-US" altLang="zh-CN" b="1" dirty="0" err="1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xDaemon</a:t>
              </a:r>
              <a:r>
                <a:rPr lang="en-US" altLang="zh-CN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)</a:t>
              </a:r>
              <a:endPara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41" name="圆角矩形 40"/>
            <p:cNvSpPr/>
            <p:nvPr/>
          </p:nvSpPr>
          <p:spPr>
            <a:xfrm>
              <a:off x="3390087" y="1150300"/>
              <a:ext cx="1791512" cy="27241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zh-CN" sz="1600" dirty="0" smtClean="0">
                  <a:solidFill>
                    <a:schemeClr val="tx1"/>
                  </a:solidFill>
                </a:rPr>
                <a:t>Update Interface </a:t>
              </a:r>
              <a:endParaRPr lang="zh-CN" alt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3" name="圆角矩形 32"/>
            <p:cNvSpPr/>
            <p:nvPr/>
          </p:nvSpPr>
          <p:spPr>
            <a:xfrm>
              <a:off x="3257144" y="2607828"/>
              <a:ext cx="2286000" cy="27241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zh-CN" sz="1600" dirty="0" smtClean="0">
                  <a:solidFill>
                    <a:schemeClr val="tx1"/>
                  </a:solidFill>
                </a:rPr>
                <a:t>Control Interface </a:t>
              </a:r>
              <a:endParaRPr lang="zh-CN" alt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5715000" y="1708801"/>
              <a:ext cx="2286000" cy="645414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zh-CN" sz="1400" dirty="0" err="1" smtClean="0">
                  <a:solidFill>
                    <a:schemeClr val="tx1"/>
                  </a:solidFill>
                </a:rPr>
                <a:t>xCommand</a:t>
              </a:r>
              <a:endParaRPr lang="en-US" altLang="zh-CN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Execution Engine </a:t>
              </a:r>
              <a:endParaRPr lang="zh-CN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5752288" y="718201"/>
              <a:ext cx="2209801" cy="645414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Content Tracer</a:t>
              </a:r>
            </a:p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(DHT)</a:t>
              </a:r>
              <a:endParaRPr lang="zh-CN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" name="圆角矩形 18"/>
            <p:cNvSpPr/>
            <p:nvPr/>
          </p:nvSpPr>
          <p:spPr>
            <a:xfrm>
              <a:off x="3352801" y="675268"/>
              <a:ext cx="1828799" cy="27241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zh-CN" sz="1600" dirty="0" smtClean="0">
                  <a:solidFill>
                    <a:schemeClr val="tx1"/>
                  </a:solidFill>
                </a:rPr>
                <a:t>Query Interface </a:t>
              </a:r>
              <a:endParaRPr lang="zh-CN" alt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圆角矩形 19"/>
            <p:cNvSpPr/>
            <p:nvPr/>
          </p:nvSpPr>
          <p:spPr>
            <a:xfrm>
              <a:off x="3200400" y="1869322"/>
              <a:ext cx="2209801" cy="32270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zh-CN" sz="1400" dirty="0" err="1" smtClean="0">
                  <a:solidFill>
                    <a:schemeClr val="tx1"/>
                  </a:solidFill>
                </a:rPr>
                <a:t>xCommand</a:t>
              </a:r>
              <a:r>
                <a:rPr lang="en-US" altLang="zh-CN" sz="1400" dirty="0" smtClean="0">
                  <a:solidFill>
                    <a:schemeClr val="tx1"/>
                  </a:solidFill>
                </a:rPr>
                <a:t> Controller</a:t>
              </a:r>
              <a:endParaRPr lang="zh-CN" altLang="en-US" sz="14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22" name="直接箭头连接符 21"/>
            <p:cNvCxnSpPr>
              <a:endCxn id="41" idx="1"/>
            </p:cNvCxnSpPr>
            <p:nvPr/>
          </p:nvCxnSpPr>
          <p:spPr>
            <a:xfrm>
              <a:off x="228601" y="1267840"/>
              <a:ext cx="3161486" cy="1866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62000" y="1092071"/>
              <a:ext cx="1681480" cy="41668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91440" rIns="91440" rtlCol="0" anchor="ctr" anchorCtr="0">
              <a:spAutoFit/>
            </a:bodyPr>
            <a:lstStyle/>
            <a:p>
              <a:pPr algn="ctr"/>
              <a:r>
                <a:rPr lang="en-US" altLang="zh-CN" sz="1400" i="1" dirty="0" smtClean="0"/>
                <a:t>Hash updates</a:t>
              </a:r>
              <a:endParaRPr lang="zh-CN" altLang="en-US" sz="1400" i="1" dirty="0"/>
            </a:p>
          </p:txBody>
        </p:sp>
        <p:cxnSp>
          <p:nvCxnSpPr>
            <p:cNvPr id="27" name="直接箭头连接符 26"/>
            <p:cNvCxnSpPr/>
            <p:nvPr/>
          </p:nvCxnSpPr>
          <p:spPr>
            <a:xfrm>
              <a:off x="228600" y="810640"/>
              <a:ext cx="3158250" cy="5182"/>
            </a:xfrm>
            <a:prstGeom prst="straightConnector1">
              <a:avLst/>
            </a:prstGeom>
            <a:ln w="28575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838198" y="611539"/>
              <a:ext cx="1789854" cy="41668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i="1" dirty="0" smtClean="0"/>
                <a:t>Content queries</a:t>
              </a:r>
              <a:endParaRPr lang="zh-CN" altLang="en-US" sz="1400" i="1" dirty="0"/>
            </a:p>
          </p:txBody>
        </p:sp>
        <p:cxnSp>
          <p:nvCxnSpPr>
            <p:cNvPr id="44" name="直接连接符 43"/>
            <p:cNvCxnSpPr>
              <a:stCxn id="20" idx="1"/>
            </p:cNvCxnSpPr>
            <p:nvPr/>
          </p:nvCxnSpPr>
          <p:spPr>
            <a:xfrm flipH="1">
              <a:off x="243194" y="2030677"/>
              <a:ext cx="2957206" cy="7270"/>
            </a:xfrm>
            <a:prstGeom prst="line">
              <a:avLst/>
            </a:prstGeom>
            <a:ln w="28575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685801" y="1715869"/>
              <a:ext cx="1849966" cy="70836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i="1" dirty="0" err="1" smtClean="0"/>
                <a:t>xCommand</a:t>
              </a:r>
              <a:r>
                <a:rPr lang="en-US" altLang="zh-CN" sz="1400" i="1" dirty="0" smtClean="0"/>
                <a:t> </a:t>
              </a:r>
            </a:p>
            <a:p>
              <a:pPr algn="ctr"/>
              <a:r>
                <a:rPr lang="en-US" altLang="zh-CN" sz="1400" i="1" dirty="0" smtClean="0"/>
                <a:t>synchronization</a:t>
              </a:r>
              <a:endParaRPr lang="zh-CN" altLang="en-US" sz="1400" i="1" dirty="0"/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3200401" y="3962400"/>
              <a:ext cx="5220512" cy="2209800"/>
            </a:xfrm>
            <a:prstGeom prst="roundRect">
              <a:avLst/>
            </a:prstGeom>
            <a:noFill/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>
                <a:lnSpc>
                  <a:spcPts val="1400"/>
                </a:lnSpc>
              </a:pPr>
              <a:r>
                <a:rPr lang="en-US" altLang="zh-CN" b="1" dirty="0" smtClean="0">
                  <a:solidFill>
                    <a:schemeClr val="tx1"/>
                  </a:solidFill>
                </a:rPr>
                <a:t>Palacios Kernel Modules</a:t>
              </a:r>
              <a:endParaRPr lang="zh-CN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5980888" y="4479560"/>
              <a:ext cx="1981200" cy="645414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zh-CN" sz="1400" dirty="0" err="1" smtClean="0">
                  <a:solidFill>
                    <a:schemeClr val="tx1"/>
                  </a:solidFill>
                </a:rPr>
                <a:t>xCommand</a:t>
              </a:r>
              <a:r>
                <a:rPr lang="en-US" altLang="zh-CN" sz="1400" dirty="0" smtClean="0">
                  <a:solidFill>
                    <a:schemeClr val="tx1"/>
                  </a:solidFill>
                </a:rPr>
                <a:t> VMM </a:t>
              </a:r>
            </a:p>
            <a:p>
              <a:pPr algn="ctr"/>
              <a:r>
                <a:rPr lang="en-US" altLang="zh-CN" sz="1400" dirty="0" smtClean="0">
                  <a:solidFill>
                    <a:schemeClr val="tx1"/>
                  </a:solidFill>
                </a:rPr>
                <a:t>Execution Agent </a:t>
              </a:r>
              <a:endParaRPr lang="zh-CN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3429000" y="5063252"/>
              <a:ext cx="1981200" cy="54483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zh-CN" sz="1600" dirty="0" smtClean="0">
                  <a:solidFill>
                    <a:schemeClr val="tx1"/>
                  </a:solidFill>
                </a:rPr>
                <a:t>Memory Update</a:t>
              </a:r>
            </a:p>
            <a:p>
              <a:pPr algn="ctr"/>
              <a:r>
                <a:rPr lang="en-US" altLang="zh-CN" sz="1600" dirty="0" smtClean="0">
                  <a:solidFill>
                    <a:schemeClr val="tx1"/>
                  </a:solidFill>
                </a:rPr>
                <a:t>Monitor </a:t>
              </a:r>
              <a:endParaRPr lang="zh-CN" altLang="en-US" sz="16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38" name="直接箭头连接符 37"/>
            <p:cNvCxnSpPr/>
            <p:nvPr/>
          </p:nvCxnSpPr>
          <p:spPr>
            <a:xfrm flipV="1">
              <a:off x="533400" y="5334002"/>
              <a:ext cx="2906948" cy="787"/>
            </a:xfrm>
            <a:prstGeom prst="straightConnector1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990600" y="5174255"/>
              <a:ext cx="1840148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27432" rIns="27432" rtlCol="0" anchor="ctr" anchorCtr="0">
              <a:spAutoFit/>
            </a:bodyPr>
            <a:lstStyle/>
            <a:p>
              <a:pPr algn="ctr"/>
              <a:r>
                <a:rPr lang="en-US" altLang="zh-CN" sz="1400" i="1" dirty="0" smtClean="0"/>
                <a:t>Send hash updates</a:t>
              </a:r>
              <a:endParaRPr lang="zh-CN" altLang="en-US" sz="1400" i="1" dirty="0"/>
            </a:p>
          </p:txBody>
        </p:sp>
        <p:cxnSp>
          <p:nvCxnSpPr>
            <p:cNvPr id="46" name="直接连接符 45"/>
            <p:cNvCxnSpPr>
              <a:stCxn id="19" idx="3"/>
              <a:endCxn id="18" idx="1"/>
            </p:cNvCxnSpPr>
            <p:nvPr/>
          </p:nvCxnSpPr>
          <p:spPr>
            <a:xfrm>
              <a:off x="5181601" y="811476"/>
              <a:ext cx="570686" cy="229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连接符 47"/>
            <p:cNvCxnSpPr>
              <a:stCxn id="41" idx="3"/>
              <a:endCxn id="18" idx="1"/>
            </p:cNvCxnSpPr>
            <p:nvPr/>
          </p:nvCxnSpPr>
          <p:spPr>
            <a:xfrm flipV="1">
              <a:off x="5181599" y="1040908"/>
              <a:ext cx="570689" cy="2456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/>
            <p:cNvCxnSpPr>
              <a:stCxn id="17" idx="0"/>
              <a:endCxn id="18" idx="2"/>
            </p:cNvCxnSpPr>
            <p:nvPr/>
          </p:nvCxnSpPr>
          <p:spPr>
            <a:xfrm flipH="1" flipV="1">
              <a:off x="6857188" y="1363615"/>
              <a:ext cx="813" cy="3451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连接符 52"/>
            <p:cNvCxnSpPr>
              <a:stCxn id="20" idx="3"/>
              <a:endCxn id="17" idx="1"/>
            </p:cNvCxnSpPr>
            <p:nvPr/>
          </p:nvCxnSpPr>
          <p:spPr>
            <a:xfrm>
              <a:off x="5410201" y="2030677"/>
              <a:ext cx="304799" cy="83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接箭头连接符 56"/>
            <p:cNvCxnSpPr>
              <a:stCxn id="33" idx="1"/>
            </p:cNvCxnSpPr>
            <p:nvPr/>
          </p:nvCxnSpPr>
          <p:spPr>
            <a:xfrm flipH="1" flipV="1">
              <a:off x="304802" y="2733472"/>
              <a:ext cx="2952342" cy="10564"/>
            </a:xfrm>
            <a:prstGeom prst="straightConnector1">
              <a:avLst/>
            </a:prstGeom>
            <a:ln w="28575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787935" y="2557569"/>
              <a:ext cx="1655544" cy="41668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91440" rIns="91440" rtlCol="0" anchor="ctr" anchorCtr="0">
              <a:spAutoFit/>
            </a:bodyPr>
            <a:lstStyle/>
            <a:p>
              <a:r>
                <a:rPr lang="en-US" altLang="zh-CN" sz="1400" i="1" dirty="0" smtClean="0"/>
                <a:t>System Control</a:t>
              </a:r>
              <a:endParaRPr lang="zh-CN" altLang="en-US" sz="1400" i="1" dirty="0"/>
            </a:p>
          </p:txBody>
        </p:sp>
        <p:sp>
          <p:nvSpPr>
            <p:cNvPr id="62" name="圆角矩形 61"/>
            <p:cNvSpPr/>
            <p:nvPr/>
          </p:nvSpPr>
          <p:spPr>
            <a:xfrm>
              <a:off x="3429000" y="4512828"/>
              <a:ext cx="1981200" cy="27241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zh-CN" sz="1600" dirty="0" err="1" smtClean="0">
                  <a:solidFill>
                    <a:schemeClr val="tx1"/>
                  </a:solidFill>
                </a:rPr>
                <a:t>ConCORD</a:t>
              </a:r>
              <a:r>
                <a:rPr lang="en-US" altLang="zh-CN" sz="1600" dirty="0" smtClean="0">
                  <a:solidFill>
                    <a:schemeClr val="tx1"/>
                  </a:solidFill>
                </a:rPr>
                <a:t> Control</a:t>
              </a:r>
            </a:p>
          </p:txBody>
        </p:sp>
        <p:cxnSp>
          <p:nvCxnSpPr>
            <p:cNvPr id="63" name="直接连接符 62"/>
            <p:cNvCxnSpPr>
              <a:stCxn id="33" idx="2"/>
              <a:endCxn id="62" idx="0"/>
            </p:cNvCxnSpPr>
            <p:nvPr/>
          </p:nvCxnSpPr>
          <p:spPr>
            <a:xfrm>
              <a:off x="4400144" y="2880243"/>
              <a:ext cx="19456" cy="1632585"/>
            </a:xfrm>
            <a:prstGeom prst="line">
              <a:avLst/>
            </a:prstGeom>
            <a:ln w="28575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圆角矩形 39"/>
            <p:cNvSpPr/>
            <p:nvPr/>
          </p:nvSpPr>
          <p:spPr>
            <a:xfrm>
              <a:off x="2971800" y="3446026"/>
              <a:ext cx="2743200" cy="272415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zh-CN" sz="1600" dirty="0" smtClean="0">
                  <a:solidFill>
                    <a:schemeClr val="tx1"/>
                  </a:solidFill>
                </a:rPr>
                <a:t> </a:t>
              </a:r>
              <a:r>
                <a:rPr lang="en-US" altLang="zh-CN" sz="1600" dirty="0" err="1" smtClean="0">
                  <a:solidFill>
                    <a:schemeClr val="tx1"/>
                  </a:solidFill>
                </a:rPr>
                <a:t>ConCORD</a:t>
              </a:r>
              <a:r>
                <a:rPr lang="en-US" altLang="zh-CN" sz="1600" dirty="0" smtClean="0">
                  <a:solidFill>
                    <a:schemeClr val="tx1"/>
                  </a:solidFill>
                </a:rPr>
                <a:t>-VMM interface</a:t>
              </a:r>
              <a:endParaRPr lang="zh-CN" altLang="en-US" sz="16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70" name="直接连接符 69"/>
            <p:cNvCxnSpPr>
              <a:stCxn id="23" idx="3"/>
              <a:endCxn id="21" idx="1"/>
            </p:cNvCxnSpPr>
            <p:nvPr/>
          </p:nvCxnSpPr>
          <p:spPr>
            <a:xfrm flipV="1">
              <a:off x="5410200" y="4802267"/>
              <a:ext cx="570689" cy="53340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圆角矩形 71"/>
            <p:cNvSpPr/>
            <p:nvPr/>
          </p:nvSpPr>
          <p:spPr>
            <a:xfrm>
              <a:off x="5867400" y="5478283"/>
              <a:ext cx="2209801" cy="32270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zh-CN" sz="1400" dirty="0" err="1" smtClean="0">
                  <a:solidFill>
                    <a:schemeClr val="tx1"/>
                  </a:solidFill>
                </a:rPr>
                <a:t>xCommand</a:t>
              </a:r>
              <a:r>
                <a:rPr lang="en-US" altLang="zh-CN" sz="1400" dirty="0" smtClean="0">
                  <a:solidFill>
                    <a:schemeClr val="tx1"/>
                  </a:solidFill>
                </a:rPr>
                <a:t> Controller</a:t>
              </a:r>
              <a:endParaRPr lang="zh-CN" altLang="en-US" sz="14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74" name="直接箭头连接符 73"/>
            <p:cNvCxnSpPr>
              <a:stCxn id="72" idx="2"/>
            </p:cNvCxnSpPr>
            <p:nvPr/>
          </p:nvCxnSpPr>
          <p:spPr>
            <a:xfrm flipH="1">
              <a:off x="6934201" y="5800990"/>
              <a:ext cx="38099" cy="1057012"/>
            </a:xfrm>
            <a:prstGeom prst="straightConnector1">
              <a:avLst/>
            </a:prstGeom>
            <a:ln w="28575"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5867400" y="6092681"/>
              <a:ext cx="2514600" cy="70836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91440" rIns="91440" rtlCol="0" anchor="ctr" anchorCtr="0">
              <a:spAutoFit/>
            </a:bodyPr>
            <a:lstStyle/>
            <a:p>
              <a:pPr algn="ctr"/>
              <a:r>
                <a:rPr lang="en-US" altLang="zh-CN" sz="1400" i="1" dirty="0" err="1" smtClean="0"/>
                <a:t>xCommand</a:t>
              </a:r>
              <a:r>
                <a:rPr lang="en-US" altLang="zh-CN" sz="1400" i="1" dirty="0" smtClean="0"/>
                <a:t> Synchronization</a:t>
              </a:r>
              <a:endParaRPr lang="zh-CN" altLang="en-US" sz="1400" i="1" dirty="0"/>
            </a:p>
          </p:txBody>
        </p:sp>
        <p:cxnSp>
          <p:nvCxnSpPr>
            <p:cNvPr id="81" name="直接连接符 80"/>
            <p:cNvCxnSpPr>
              <a:stCxn id="72" idx="0"/>
              <a:endCxn id="21" idx="2"/>
            </p:cNvCxnSpPr>
            <p:nvPr/>
          </p:nvCxnSpPr>
          <p:spPr>
            <a:xfrm flipH="1" flipV="1">
              <a:off x="6971489" y="5124974"/>
              <a:ext cx="811" cy="35330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标题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10600" cy="944562"/>
          </a:xfrm>
        </p:spPr>
        <p:txBody>
          <a:bodyPr>
            <a:normAutofit/>
          </a:bodyPr>
          <a:lstStyle/>
          <a:p>
            <a:r>
              <a:rPr lang="en-US" altLang="zh-CN" sz="3600" dirty="0" err="1" smtClean="0"/>
              <a:t>ConCORD</a:t>
            </a:r>
            <a:r>
              <a:rPr lang="en-US" altLang="zh-CN" sz="3600" dirty="0" smtClean="0"/>
              <a:t> running instances</a:t>
            </a:r>
            <a:endParaRPr lang="zh-CN" altLang="en-US" sz="3600" dirty="0"/>
          </a:p>
        </p:txBody>
      </p:sp>
      <p:sp>
        <p:nvSpPr>
          <p:cNvPr id="36" name="灯片编号占位符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50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5"/>
          </a:xfrm>
        </p:spPr>
        <p:txBody>
          <a:bodyPr>
            <a:normAutofit/>
          </a:bodyPr>
          <a:lstStyle/>
          <a:p>
            <a:r>
              <a:rPr lang="en-US" dirty="0" smtClean="0"/>
              <a:t>Run-time Parameters</a:t>
            </a:r>
          </a:p>
          <a:p>
            <a:pPr lvl="1"/>
            <a:r>
              <a:rPr lang="en-US" dirty="0" smtClean="0"/>
              <a:t>Service Virtual Machines (</a:t>
            </a:r>
            <a:r>
              <a:rPr lang="en-US" i="1" dirty="0" smtClean="0"/>
              <a:t>SVMs</a:t>
            </a:r>
            <a:r>
              <a:rPr lang="en-US" dirty="0" smtClean="0"/>
              <a:t>): VMs this service is applied to</a:t>
            </a:r>
          </a:p>
          <a:p>
            <a:pPr lvl="1"/>
            <a:r>
              <a:rPr lang="en-US" dirty="0" smtClean="0"/>
              <a:t>Participating Virtual Machines (</a:t>
            </a:r>
            <a:r>
              <a:rPr lang="en-US" i="1" dirty="0" smtClean="0"/>
              <a:t>PVMs</a:t>
            </a:r>
            <a:r>
              <a:rPr lang="en-US" dirty="0" smtClean="0"/>
              <a:t>): VMs that can contribute to speed up the service</a:t>
            </a:r>
          </a:p>
          <a:p>
            <a:pPr lvl="1"/>
            <a:r>
              <a:rPr lang="en-US" dirty="0" smtClean="0"/>
              <a:t>Service mode: Interactive vs. Batch mode</a:t>
            </a:r>
          </a:p>
          <a:p>
            <a:pPr lvl="1"/>
            <a:r>
              <a:rPr lang="en-US" dirty="0" smtClean="0"/>
              <a:t>Timeout,  Service data, Pause-VM </a:t>
            </a:r>
            <a:endParaRPr 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228600"/>
            <a:ext cx="8610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Service Command: Run-time Parameters</a:t>
            </a:r>
            <a:endParaRPr kumimoji="0" lang="en-US" altLang="zh-CN" sz="4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51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658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图表 4"/>
          <p:cNvGraphicFramePr/>
          <p:nvPr/>
        </p:nvGraphicFramePr>
        <p:xfrm>
          <a:off x="381000" y="1371600"/>
          <a:ext cx="85344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标题 1"/>
          <p:cNvSpPr txBox="1">
            <a:spLocks/>
          </p:cNvSpPr>
          <p:nvPr/>
        </p:nvSpPr>
        <p:spPr>
          <a:xfrm>
            <a:off x="228600" y="228600"/>
            <a:ext cx="8610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Checkpoint: Significant Inter-node Sharing</a:t>
            </a:r>
            <a:endParaRPr kumimoji="0" lang="en-US" altLang="zh-CN" sz="4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52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233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图表 4"/>
          <p:cNvGraphicFramePr/>
          <p:nvPr/>
        </p:nvGraphicFramePr>
        <p:xfrm>
          <a:off x="533400" y="1447800"/>
          <a:ext cx="8001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标题 1"/>
          <p:cNvSpPr txBox="1">
            <a:spLocks/>
          </p:cNvSpPr>
          <p:nvPr/>
        </p:nvSpPr>
        <p:spPr>
          <a:xfrm>
            <a:off x="228600" y="228600"/>
            <a:ext cx="8610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Checkpoint: Significant Intra-node Sharing</a:t>
            </a:r>
            <a:endParaRPr kumimoji="0" lang="en-US" altLang="zh-CN" sz="4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53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图表 4"/>
          <p:cNvGraphicFramePr/>
          <p:nvPr/>
        </p:nvGraphicFramePr>
        <p:xfrm>
          <a:off x="381000" y="144780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标题 1"/>
          <p:cNvSpPr txBox="1">
            <a:spLocks/>
          </p:cNvSpPr>
          <p:nvPr/>
        </p:nvSpPr>
        <p:spPr>
          <a:xfrm>
            <a:off x="228600" y="228600"/>
            <a:ext cx="8610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Checkpoint: Zero Sharing</a:t>
            </a:r>
            <a:endParaRPr kumimoji="0" lang="en-US" altLang="zh-CN" sz="4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54</a:t>
            </a:fld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762000" y="4572000"/>
            <a:ext cx="7848600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In worst case with zero sharing, checkpoint generated by content-aware </a:t>
            </a:r>
            <a:r>
              <a:rPr lang="en-US" altLang="zh-CN" sz="3200" b="1" dirty="0" err="1" smtClean="0">
                <a:solidFill>
                  <a:srgbClr val="FF0000"/>
                </a:solidFill>
              </a:rPr>
              <a:t>checkpointing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 is </a:t>
            </a:r>
            <a:r>
              <a:rPr lang="en-US" altLang="zh-CN" sz="3200" b="1" i="1" dirty="0" smtClean="0">
                <a:solidFill>
                  <a:srgbClr val="002060"/>
                </a:solidFill>
              </a:rPr>
              <a:t>3% 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larger than raw memory size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162128"/>
          </a:xfrm>
        </p:spPr>
        <p:txBody>
          <a:bodyPr>
            <a:normAutofit/>
          </a:bodyPr>
          <a:lstStyle/>
          <a:p>
            <a:r>
              <a:rPr lang="en-US" sz="3500" dirty="0" smtClean="0"/>
              <a:t>Communication failure</a:t>
            </a:r>
          </a:p>
          <a:p>
            <a:pPr lvl="1"/>
            <a:r>
              <a:rPr lang="en-US" sz="3100" dirty="0" smtClean="0"/>
              <a:t>Message loss between</a:t>
            </a:r>
          </a:p>
          <a:p>
            <a:pPr lvl="2"/>
            <a:r>
              <a:rPr lang="en-US" sz="2700" dirty="0" err="1" smtClean="0"/>
              <a:t>xDaemon</a:t>
            </a:r>
            <a:r>
              <a:rPr lang="en-US" sz="2700" dirty="0" smtClean="0"/>
              <a:t> and VM: UDP</a:t>
            </a:r>
          </a:p>
          <a:p>
            <a:pPr lvl="2"/>
            <a:r>
              <a:rPr lang="en-US" sz="2700" dirty="0" err="1" smtClean="0"/>
              <a:t>xDaemon</a:t>
            </a:r>
            <a:r>
              <a:rPr lang="en-US" sz="2700" dirty="0" smtClean="0"/>
              <a:t> and library: reliable UDP</a:t>
            </a:r>
          </a:p>
          <a:p>
            <a:r>
              <a:rPr lang="en-US" sz="3500" dirty="0" err="1" smtClean="0"/>
              <a:t>xDaemon</a:t>
            </a:r>
            <a:r>
              <a:rPr lang="en-US" sz="3500" dirty="0" smtClean="0"/>
              <a:t> instance failure</a:t>
            </a:r>
          </a:p>
          <a:p>
            <a:pPr lvl="1"/>
            <a:r>
              <a:rPr lang="en-US" sz="3100" dirty="0" smtClean="0"/>
              <a:t>Lost of effort done during collective phase</a:t>
            </a:r>
          </a:p>
          <a:p>
            <a:r>
              <a:rPr lang="en-US" sz="3500" dirty="0" smtClean="0"/>
              <a:t>Client library failure</a:t>
            </a:r>
          </a:p>
          <a:p>
            <a:pPr lvl="1"/>
            <a:r>
              <a:rPr lang="en-US" sz="3100" dirty="0" smtClean="0"/>
              <a:t>Command is aborted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28600" y="152400"/>
            <a:ext cx="8610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zh-CN" sz="4000" dirty="0" smtClean="0"/>
              <a:t>Service Command: Fault tolerance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55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127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Zero-hop DHT: Fault Tolerance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Communication Failure</a:t>
            </a:r>
          </a:p>
          <a:p>
            <a:pPr lvl="1"/>
            <a:r>
              <a:rPr lang="en-US" altLang="zh-CN" dirty="0" smtClean="0"/>
              <a:t>Update message loss between memory update monitor and DHT instance is tolerable</a:t>
            </a:r>
          </a:p>
          <a:p>
            <a:pPr lvl="1"/>
            <a:r>
              <a:rPr lang="en-US" altLang="zh-CN" dirty="0" smtClean="0"/>
              <a:t>Causes inaccuracy, which is ok</a:t>
            </a:r>
          </a:p>
          <a:p>
            <a:r>
              <a:rPr lang="en-US" altLang="zh-CN" dirty="0" err="1" smtClean="0"/>
              <a:t>xDaemon</a:t>
            </a:r>
            <a:r>
              <a:rPr lang="en-US" altLang="zh-CN" dirty="0" smtClean="0"/>
              <a:t> instance Failure</a:t>
            </a:r>
          </a:p>
          <a:p>
            <a:pPr lvl="1"/>
            <a:r>
              <a:rPr lang="en-US" altLang="zh-CN" dirty="0" smtClean="0"/>
              <a:t>Let it fail, no replication in current implementation</a:t>
            </a:r>
          </a:p>
          <a:p>
            <a:pPr lvl="1"/>
            <a:r>
              <a:rPr lang="en-US" altLang="zh-CN" dirty="0" smtClean="0"/>
              <a:t>Hash partitions on the instance is lost</a:t>
            </a:r>
          </a:p>
          <a:p>
            <a:pPr lvl="1"/>
            <a:r>
              <a:rPr lang="en-US" altLang="zh-CN" dirty="0" smtClean="0"/>
              <a:t>Assume the failed instance is coming back soon (in the same or different physical node)</a:t>
            </a:r>
          </a:p>
          <a:p>
            <a:pPr lvl="1"/>
            <a:r>
              <a:rPr lang="en-US" altLang="zh-CN" dirty="0" smtClean="0"/>
              <a:t>Lost content hashes on that instance will eventually be added again</a:t>
            </a:r>
          </a:p>
          <a:p>
            <a:pPr lvl="1"/>
            <a:r>
              <a:rPr lang="en-US" altLang="zh-CN" dirty="0" smtClean="0"/>
              <a:t>Causes inaccuracy, which is ok</a:t>
            </a:r>
          </a:p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56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944562"/>
          </a:xfrm>
        </p:spPr>
        <p:txBody>
          <a:bodyPr>
            <a:noAutofit/>
          </a:bodyPr>
          <a:lstStyle/>
          <a:p>
            <a:r>
              <a:rPr lang="en-US" altLang="zh-CN" sz="3200" dirty="0" smtClean="0"/>
              <a:t>Memory Content Sharing in Parallel Workloads </a:t>
            </a:r>
            <a:r>
              <a:rPr lang="en-US" altLang="zh-CN" sz="2800" dirty="0" smtClean="0"/>
              <a:t>[previous work published at VTDC’12]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F00FB-4C8D-4530-B351-6075F21E68D0}" type="slidenum">
              <a:rPr lang="zh-CN" altLang="en-US" smtClean="0"/>
              <a:pPr/>
              <a:t>6</a:t>
            </a:fld>
            <a:endParaRPr lang="zh-CN" altLang="en-US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502920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US" altLang="zh-CN" b="1" dirty="0" smtClean="0">
              <a:solidFill>
                <a:srgbClr val="0070C0"/>
              </a:solidFill>
            </a:endParaRPr>
          </a:p>
          <a:p>
            <a:r>
              <a:rPr lang="en-US" altLang="zh-CN" b="1" dirty="0" smtClean="0">
                <a:solidFill>
                  <a:srgbClr val="0070C0"/>
                </a:solidFill>
              </a:rPr>
              <a:t>Both Intra-node and </a:t>
            </a:r>
            <a:r>
              <a:rPr lang="en-US" altLang="zh-CN" b="1" i="1" dirty="0" smtClean="0">
                <a:solidFill>
                  <a:srgbClr val="FF0000"/>
                </a:solidFill>
              </a:rPr>
              <a:t>inter-node</a:t>
            </a:r>
            <a:r>
              <a:rPr lang="en-US" altLang="zh-CN" b="1" dirty="0" smtClean="0">
                <a:solidFill>
                  <a:srgbClr val="0070C0"/>
                </a:solidFill>
              </a:rPr>
              <a:t> sharing is common in scientific workloads,</a:t>
            </a:r>
          </a:p>
          <a:p>
            <a:r>
              <a:rPr lang="en-US" altLang="zh-CN" b="1" dirty="0" smtClean="0">
                <a:solidFill>
                  <a:srgbClr val="0070C0"/>
                </a:solidFill>
              </a:rPr>
              <a:t>Many have significant amount of </a:t>
            </a:r>
            <a:r>
              <a:rPr lang="en-US" altLang="zh-CN" b="1" i="1" dirty="0" smtClean="0">
                <a:solidFill>
                  <a:srgbClr val="FF0000"/>
                </a:solidFill>
              </a:rPr>
              <a:t>inter-node</a:t>
            </a:r>
            <a:r>
              <a:rPr lang="en-US" altLang="zh-CN" b="1" dirty="0" smtClean="0">
                <a:solidFill>
                  <a:srgbClr val="0070C0"/>
                </a:solidFill>
              </a:rPr>
              <a:t> content sharing beyond intra-node sharing</a:t>
            </a:r>
          </a:p>
          <a:p>
            <a:pPr marL="0" indent="0">
              <a:buNone/>
            </a:pPr>
            <a:endParaRPr lang="en-US" sz="1900" dirty="0" smtClean="0"/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1900" dirty="0" smtClean="0"/>
              <a:t>[</a:t>
            </a:r>
            <a:r>
              <a:rPr lang="en-US" sz="1900" dirty="0"/>
              <a:t>A Case for Tracking and Exploiting Inter-node and Intra-node Memory Content Sharing in Virtualized Large-Scale Parallel Systems, VTDC’12]</a:t>
            </a:r>
            <a:endParaRPr lang="zh-CN" alt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458200" cy="838200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Content-aware Services in HPC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Many services in HPC systems can be </a:t>
            </a:r>
            <a:r>
              <a:rPr lang="en-US" dirty="0" smtClean="0">
                <a:solidFill>
                  <a:prstClr val="black"/>
                </a:solidFill>
                <a:latin typeface="Franklin Gothic Medium"/>
              </a:rPr>
              <a:t>simplified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and</a:t>
            </a:r>
            <a:r>
              <a:rPr lang="en-US" dirty="0" smtClean="0">
                <a:solidFill>
                  <a:prstClr val="black"/>
                </a:solidFill>
                <a:latin typeface="Franklin Gothic Medium"/>
              </a:rPr>
              <a:t> improved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by</a:t>
            </a:r>
            <a:r>
              <a:rPr lang="en-US" dirty="0" smtClean="0">
                <a:solidFill>
                  <a:prstClr val="black"/>
                </a:solidFill>
                <a:latin typeface="Franklin Gothic Medium"/>
              </a:rPr>
              <a:t>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leveraging the intra- /inter-node content sharing</a:t>
            </a:r>
          </a:p>
          <a:p>
            <a:r>
              <a:rPr lang="en-US" b="1" i="1" dirty="0" smtClean="0"/>
              <a:t>Content-aware service</a:t>
            </a:r>
            <a:r>
              <a:rPr lang="en-US" dirty="0" smtClean="0"/>
              <a:t>: service </a:t>
            </a:r>
            <a:r>
              <a:rPr lang="en-US" dirty="0"/>
              <a:t>that can utilize memory content sharing to improve or simplify </a:t>
            </a:r>
            <a:r>
              <a:rPr lang="en-US" dirty="0" smtClean="0"/>
              <a:t>itself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+mj-lt"/>
              </a:rPr>
              <a:t>Content-aware </a:t>
            </a:r>
            <a:r>
              <a:rPr lang="en-US" dirty="0" err="1" smtClean="0">
                <a:solidFill>
                  <a:srgbClr val="002060"/>
                </a:solidFill>
                <a:latin typeface="+mj-lt"/>
              </a:rPr>
              <a:t>checkpointing</a:t>
            </a:r>
            <a:endParaRPr lang="en-US" dirty="0" smtClean="0">
              <a:solidFill>
                <a:srgbClr val="002060"/>
              </a:solidFill>
              <a:latin typeface="+mj-lt"/>
            </a:endParaRPr>
          </a:p>
          <a:p>
            <a:pPr lvl="2"/>
            <a:r>
              <a:rPr lang="en-US" dirty="0" smtClean="0"/>
              <a:t>Collectively checkpoint a set of related VMs/Processes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+mj-lt"/>
              </a:rPr>
              <a:t>Collective virtual machine co-migration</a:t>
            </a:r>
          </a:p>
          <a:p>
            <a:pPr lvl="2"/>
            <a:r>
              <a:rPr lang="en-US" dirty="0" smtClean="0"/>
              <a:t>Collectively moving a set of related VMs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+mj-lt"/>
              </a:rPr>
              <a:t>Collective virtual machine reconstruction</a:t>
            </a:r>
          </a:p>
          <a:p>
            <a:pPr lvl="2"/>
            <a:r>
              <a:rPr lang="en-US" dirty="0" smtClean="0"/>
              <a:t>Reconstruct/migrate a VM from multiple source VMs,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+mj-lt"/>
              </a:rPr>
              <a:t>Many 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other services 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879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/>
          <p:cNvSpPr/>
          <p:nvPr/>
        </p:nvSpPr>
        <p:spPr>
          <a:xfrm>
            <a:off x="971549" y="1524000"/>
            <a:ext cx="457200" cy="457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428749" y="1524000"/>
            <a:ext cx="457200" cy="4572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019800" y="1524000"/>
            <a:ext cx="2286000" cy="457200"/>
            <a:chOff x="6858000" y="2838450"/>
            <a:chExt cx="2286000" cy="457200"/>
          </a:xfrm>
        </p:grpSpPr>
        <p:sp>
          <p:nvSpPr>
            <p:cNvPr id="113" name="Rectangle 112"/>
            <p:cNvSpPr/>
            <p:nvPr/>
          </p:nvSpPr>
          <p:spPr>
            <a:xfrm>
              <a:off x="7772400" y="2838450"/>
              <a:ext cx="457200" cy="457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grpSp>
          <p:nvGrpSpPr>
            <p:cNvPr id="102" name="Group 101"/>
            <p:cNvGrpSpPr/>
            <p:nvPr/>
          </p:nvGrpSpPr>
          <p:grpSpPr>
            <a:xfrm>
              <a:off x="6858000" y="2838450"/>
              <a:ext cx="2286000" cy="457200"/>
              <a:chOff x="6181725" y="3657600"/>
              <a:chExt cx="2286000" cy="457200"/>
            </a:xfrm>
          </p:grpSpPr>
          <p:sp>
            <p:nvSpPr>
              <p:cNvPr id="104" name="Rectangle 103"/>
              <p:cNvSpPr/>
              <p:nvPr/>
            </p:nvSpPr>
            <p:spPr>
              <a:xfrm>
                <a:off x="8010525" y="3657600"/>
                <a:ext cx="457200" cy="457200"/>
              </a:xfrm>
              <a:prstGeom prst="rect">
                <a:avLst/>
              </a:prstGeom>
              <a:solidFill>
                <a:srgbClr val="FF858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G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6181725" y="3657600"/>
                <a:ext cx="457200" cy="4572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6629400" y="3657600"/>
                <a:ext cx="457200" cy="4572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7096125" y="3657600"/>
                <a:ext cx="457200" cy="4572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7553325" y="3657600"/>
                <a:ext cx="457200" cy="4572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D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7" name="Group 66"/>
          <p:cNvGrpSpPr/>
          <p:nvPr/>
        </p:nvGrpSpPr>
        <p:grpSpPr>
          <a:xfrm>
            <a:off x="3486150" y="1524000"/>
            <a:ext cx="2295525" cy="457200"/>
            <a:chOff x="3338512" y="3657600"/>
            <a:chExt cx="2295525" cy="457200"/>
          </a:xfrm>
        </p:grpSpPr>
        <p:sp>
          <p:nvSpPr>
            <p:cNvPr id="49" name="Rectangle 48"/>
            <p:cNvSpPr/>
            <p:nvPr/>
          </p:nvSpPr>
          <p:spPr>
            <a:xfrm>
              <a:off x="5176837" y="3657600"/>
              <a:ext cx="457200" cy="457200"/>
            </a:xfrm>
            <a:prstGeom prst="rect">
              <a:avLst/>
            </a:prstGeom>
            <a:solidFill>
              <a:srgbClr val="7030A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F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338512" y="3657600"/>
              <a:ext cx="457200" cy="457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795712" y="3657600"/>
              <a:ext cx="457200" cy="457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257675" y="3657600"/>
              <a:ext cx="457200" cy="4572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719637" y="3657600"/>
              <a:ext cx="457200" cy="4572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E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971549" y="1524000"/>
            <a:ext cx="2295525" cy="457200"/>
            <a:chOff x="1143000" y="2971800"/>
            <a:chExt cx="2295525" cy="457200"/>
          </a:xfrm>
        </p:grpSpPr>
        <p:sp>
          <p:nvSpPr>
            <p:cNvPr id="85" name="Rectangle 84"/>
            <p:cNvSpPr/>
            <p:nvPr/>
          </p:nvSpPr>
          <p:spPr>
            <a:xfrm>
              <a:off x="1143000" y="2971800"/>
              <a:ext cx="457200" cy="457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2057400" y="2971800"/>
              <a:ext cx="457200" cy="457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514600" y="2971800"/>
              <a:ext cx="457200" cy="457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D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981325" y="2971800"/>
              <a:ext cx="457200" cy="4572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E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762000"/>
          </a:xfrm>
        </p:spPr>
        <p:txBody>
          <a:bodyPr>
            <a:normAutofit fontScale="90000"/>
          </a:bodyPr>
          <a:lstStyle/>
          <a:p>
            <a:r>
              <a:rPr lang="en-US" altLang="zh-CN" b="1" dirty="0"/>
              <a:t/>
            </a:r>
            <a:br>
              <a:rPr lang="en-US" altLang="zh-CN" b="1" dirty="0"/>
            </a:br>
            <a:r>
              <a:rPr lang="en-US" altLang="zh-CN" b="1" dirty="0"/>
              <a:t>Content-aware Collective </a:t>
            </a:r>
            <a:r>
              <a:rPr lang="en-US" altLang="zh-CN" b="1" dirty="0" err="1"/>
              <a:t>Checkpointing</a:t>
            </a:r>
            <a:r>
              <a:rPr lang="en-US" altLang="zh-CN" b="1" dirty="0"/>
              <a:t/>
            </a:r>
            <a:br>
              <a:rPr lang="en-US" altLang="zh-CN" b="1" dirty="0"/>
            </a:b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8</a:t>
            </a:fld>
            <a:endParaRPr lang="zh-CN" altLang="en-US"/>
          </a:p>
        </p:txBody>
      </p:sp>
      <p:grpSp>
        <p:nvGrpSpPr>
          <p:cNvPr id="62" name="Group 61"/>
          <p:cNvGrpSpPr/>
          <p:nvPr/>
        </p:nvGrpSpPr>
        <p:grpSpPr>
          <a:xfrm>
            <a:off x="976312" y="1524000"/>
            <a:ext cx="2295525" cy="457200"/>
            <a:chOff x="700087" y="2162175"/>
            <a:chExt cx="2295525" cy="457200"/>
          </a:xfrm>
        </p:grpSpPr>
        <p:sp>
          <p:nvSpPr>
            <p:cNvPr id="6" name="Rectangle 5"/>
            <p:cNvSpPr/>
            <p:nvPr/>
          </p:nvSpPr>
          <p:spPr>
            <a:xfrm>
              <a:off x="700087" y="2162175"/>
              <a:ext cx="457200" cy="457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152524" y="2162175"/>
              <a:ext cx="457200" cy="4572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614487" y="2162175"/>
              <a:ext cx="457200" cy="457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071687" y="2162175"/>
              <a:ext cx="457200" cy="457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D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538412" y="2162175"/>
              <a:ext cx="457200" cy="4572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E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1662112" y="1114425"/>
            <a:ext cx="6858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P1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4300538" y="1114425"/>
            <a:ext cx="6858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P2</a:t>
            </a:r>
            <a:endParaRPr lang="en-US" sz="2400" dirty="0">
              <a:solidFill>
                <a:srgbClr val="C00000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3495675" y="1524000"/>
            <a:ext cx="2295525" cy="457200"/>
            <a:chOff x="3495675" y="1524000"/>
            <a:chExt cx="2295525" cy="457200"/>
          </a:xfrm>
        </p:grpSpPr>
        <p:sp>
          <p:nvSpPr>
            <p:cNvPr id="19" name="Rectangle 18"/>
            <p:cNvSpPr/>
            <p:nvPr/>
          </p:nvSpPr>
          <p:spPr>
            <a:xfrm>
              <a:off x="5334000" y="1524000"/>
              <a:ext cx="457200" cy="457200"/>
            </a:xfrm>
            <a:prstGeom prst="rect">
              <a:avLst/>
            </a:prstGeom>
            <a:solidFill>
              <a:srgbClr val="7030A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F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495675" y="1524000"/>
              <a:ext cx="457200" cy="457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952875" y="1524000"/>
              <a:ext cx="457200" cy="457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414838" y="1524000"/>
              <a:ext cx="457200" cy="4572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876800" y="1524000"/>
              <a:ext cx="457200" cy="4572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E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8" name="Rounded Rectangle 27"/>
          <p:cNvSpPr/>
          <p:nvPr/>
        </p:nvSpPr>
        <p:spPr>
          <a:xfrm>
            <a:off x="6800850" y="1095375"/>
            <a:ext cx="6858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P3</a:t>
            </a:r>
            <a:endParaRPr lang="en-US" sz="2400" dirty="0">
              <a:solidFill>
                <a:srgbClr val="C00000"/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6019800" y="1524000"/>
            <a:ext cx="2286000" cy="457200"/>
            <a:chOff x="6019800" y="1524000"/>
            <a:chExt cx="2286000" cy="457200"/>
          </a:xfrm>
        </p:grpSpPr>
        <p:sp>
          <p:nvSpPr>
            <p:cNvPr id="25" name="Rectangle 24"/>
            <p:cNvSpPr/>
            <p:nvPr/>
          </p:nvSpPr>
          <p:spPr>
            <a:xfrm>
              <a:off x="7848600" y="1524000"/>
              <a:ext cx="457200" cy="457200"/>
            </a:xfrm>
            <a:prstGeom prst="rect">
              <a:avLst/>
            </a:prstGeom>
            <a:solidFill>
              <a:srgbClr val="FF8585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G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019800" y="1524000"/>
              <a:ext cx="457200" cy="457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467475" y="1524000"/>
              <a:ext cx="457200" cy="4572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934200" y="1524000"/>
              <a:ext cx="457200" cy="457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391400" y="1524000"/>
              <a:ext cx="457200" cy="457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D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51" name="Rounded Rectangle 50"/>
          <p:cNvSpPr/>
          <p:nvPr/>
        </p:nvSpPr>
        <p:spPr>
          <a:xfrm>
            <a:off x="76200" y="2895600"/>
            <a:ext cx="1609724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Checkpoint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68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44444E-6 L 0.09167 0.1902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9514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44444E-6 L 0.06667 0.1902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" y="9514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04167 0.18888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3" y="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/>
          <p:cNvGrpSpPr/>
          <p:nvPr/>
        </p:nvGrpSpPr>
        <p:grpSpPr>
          <a:xfrm>
            <a:off x="1819275" y="2819400"/>
            <a:ext cx="2295525" cy="457200"/>
            <a:chOff x="1143000" y="2971800"/>
            <a:chExt cx="2295525" cy="457200"/>
          </a:xfrm>
        </p:grpSpPr>
        <p:sp>
          <p:nvSpPr>
            <p:cNvPr id="59" name="Rectangle 58"/>
            <p:cNvSpPr/>
            <p:nvPr/>
          </p:nvSpPr>
          <p:spPr>
            <a:xfrm>
              <a:off x="1143000" y="2971800"/>
              <a:ext cx="457200" cy="457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590675" y="2971800"/>
              <a:ext cx="457200" cy="4572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057400" y="2971800"/>
              <a:ext cx="457200" cy="457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514600" y="2971800"/>
              <a:ext cx="457200" cy="457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D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981325" y="2971800"/>
              <a:ext cx="457200" cy="4572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E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4095750" y="2819400"/>
            <a:ext cx="2295525" cy="457200"/>
            <a:chOff x="3495675" y="1524000"/>
            <a:chExt cx="2295525" cy="457200"/>
          </a:xfrm>
        </p:grpSpPr>
        <p:sp>
          <p:nvSpPr>
            <p:cNvPr id="66" name="Rectangle 65"/>
            <p:cNvSpPr/>
            <p:nvPr/>
          </p:nvSpPr>
          <p:spPr>
            <a:xfrm>
              <a:off x="5334000" y="1524000"/>
              <a:ext cx="457200" cy="457200"/>
            </a:xfrm>
            <a:prstGeom prst="rect">
              <a:avLst/>
            </a:prstGeom>
            <a:solidFill>
              <a:srgbClr val="7030A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F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495675" y="1524000"/>
              <a:ext cx="457200" cy="457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952875" y="1524000"/>
              <a:ext cx="457200" cy="457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414838" y="1524000"/>
              <a:ext cx="457200" cy="4572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876800" y="1524000"/>
              <a:ext cx="457200" cy="4572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E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6400800" y="2809875"/>
            <a:ext cx="2286000" cy="457200"/>
            <a:chOff x="6019800" y="1524000"/>
            <a:chExt cx="2286000" cy="457200"/>
          </a:xfrm>
        </p:grpSpPr>
        <p:sp>
          <p:nvSpPr>
            <p:cNvPr id="74" name="Rectangle 73"/>
            <p:cNvSpPr/>
            <p:nvPr/>
          </p:nvSpPr>
          <p:spPr>
            <a:xfrm>
              <a:off x="7848600" y="1524000"/>
              <a:ext cx="457200" cy="457200"/>
            </a:xfrm>
            <a:prstGeom prst="rect">
              <a:avLst/>
            </a:prstGeom>
            <a:solidFill>
              <a:srgbClr val="FF8585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G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019800" y="1524000"/>
              <a:ext cx="457200" cy="457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467475" y="1524000"/>
              <a:ext cx="457200" cy="4572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934200" y="1524000"/>
              <a:ext cx="457200" cy="457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7391400" y="1524000"/>
              <a:ext cx="457200" cy="457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D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019800" y="1524000"/>
            <a:ext cx="2286000" cy="457200"/>
            <a:chOff x="6858000" y="2838450"/>
            <a:chExt cx="2286000" cy="457200"/>
          </a:xfrm>
        </p:grpSpPr>
        <p:sp>
          <p:nvSpPr>
            <p:cNvPr id="113" name="Rectangle 112"/>
            <p:cNvSpPr/>
            <p:nvPr/>
          </p:nvSpPr>
          <p:spPr>
            <a:xfrm>
              <a:off x="7772400" y="2838450"/>
              <a:ext cx="457200" cy="457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grpSp>
          <p:nvGrpSpPr>
            <p:cNvPr id="102" name="Group 101"/>
            <p:cNvGrpSpPr/>
            <p:nvPr/>
          </p:nvGrpSpPr>
          <p:grpSpPr>
            <a:xfrm>
              <a:off x="6858000" y="2838450"/>
              <a:ext cx="2286000" cy="457200"/>
              <a:chOff x="6181725" y="3657600"/>
              <a:chExt cx="2286000" cy="457200"/>
            </a:xfrm>
          </p:grpSpPr>
          <p:sp>
            <p:nvSpPr>
              <p:cNvPr id="104" name="Rectangle 103"/>
              <p:cNvSpPr/>
              <p:nvPr/>
            </p:nvSpPr>
            <p:spPr>
              <a:xfrm>
                <a:off x="8010525" y="3657600"/>
                <a:ext cx="457200" cy="457200"/>
              </a:xfrm>
              <a:prstGeom prst="rect">
                <a:avLst/>
              </a:prstGeom>
              <a:solidFill>
                <a:srgbClr val="FF8585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G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6181725" y="3657600"/>
                <a:ext cx="457200" cy="4572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A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6629400" y="3657600"/>
                <a:ext cx="457200" cy="4572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B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7096125" y="3657600"/>
                <a:ext cx="457200" cy="4572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C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7553325" y="3657600"/>
                <a:ext cx="457200" cy="4572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smtClean="0">
                    <a:solidFill>
                      <a:schemeClr val="tx1"/>
                    </a:solidFill>
                  </a:rPr>
                  <a:t>D</a:t>
                </a:r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7" name="Group 66"/>
          <p:cNvGrpSpPr/>
          <p:nvPr/>
        </p:nvGrpSpPr>
        <p:grpSpPr>
          <a:xfrm>
            <a:off x="3486150" y="1524000"/>
            <a:ext cx="2295525" cy="457200"/>
            <a:chOff x="3338512" y="3657600"/>
            <a:chExt cx="2295525" cy="457200"/>
          </a:xfrm>
        </p:grpSpPr>
        <p:sp>
          <p:nvSpPr>
            <p:cNvPr id="49" name="Rectangle 48"/>
            <p:cNvSpPr/>
            <p:nvPr/>
          </p:nvSpPr>
          <p:spPr>
            <a:xfrm>
              <a:off x="5176837" y="3657600"/>
              <a:ext cx="457200" cy="457200"/>
            </a:xfrm>
            <a:prstGeom prst="rect">
              <a:avLst/>
            </a:prstGeom>
            <a:solidFill>
              <a:srgbClr val="7030A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F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338512" y="3657600"/>
              <a:ext cx="457200" cy="457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795712" y="3657600"/>
              <a:ext cx="457200" cy="457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257675" y="3657600"/>
              <a:ext cx="457200" cy="4572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719637" y="3657600"/>
              <a:ext cx="457200" cy="4572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E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971549" y="1524000"/>
            <a:ext cx="2295525" cy="457200"/>
            <a:chOff x="1143000" y="2971800"/>
            <a:chExt cx="2295525" cy="457200"/>
          </a:xfrm>
        </p:grpSpPr>
        <p:sp>
          <p:nvSpPr>
            <p:cNvPr id="85" name="Rectangle 84"/>
            <p:cNvSpPr/>
            <p:nvPr/>
          </p:nvSpPr>
          <p:spPr>
            <a:xfrm>
              <a:off x="1143000" y="2971800"/>
              <a:ext cx="457200" cy="457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590675" y="2971800"/>
              <a:ext cx="457200" cy="4572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2057400" y="2971800"/>
              <a:ext cx="457200" cy="457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514600" y="2971800"/>
              <a:ext cx="457200" cy="457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D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981325" y="2971800"/>
              <a:ext cx="457200" cy="4572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E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762000"/>
          </a:xfrm>
        </p:spPr>
        <p:txBody>
          <a:bodyPr>
            <a:normAutofit fontScale="90000"/>
          </a:bodyPr>
          <a:lstStyle/>
          <a:p>
            <a:r>
              <a:rPr lang="en-US" altLang="zh-CN" b="1" dirty="0"/>
              <a:t/>
            </a:r>
            <a:br>
              <a:rPr lang="en-US" altLang="zh-CN" b="1" dirty="0"/>
            </a:br>
            <a:r>
              <a:rPr lang="en-US" altLang="zh-CN" b="1" dirty="0"/>
              <a:t>Content-aware Collective </a:t>
            </a:r>
            <a:r>
              <a:rPr lang="en-US" altLang="zh-CN" b="1" dirty="0" err="1"/>
              <a:t>Checkpointing</a:t>
            </a:r>
            <a:r>
              <a:rPr lang="en-US" altLang="zh-CN" b="1" dirty="0"/>
              <a:t/>
            </a:r>
            <a:br>
              <a:rPr lang="en-US" altLang="zh-CN" b="1" dirty="0"/>
            </a:b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9</a:t>
            </a:fld>
            <a:endParaRPr lang="zh-CN" altLang="en-US"/>
          </a:p>
        </p:txBody>
      </p:sp>
      <p:grpSp>
        <p:nvGrpSpPr>
          <p:cNvPr id="62" name="Group 61"/>
          <p:cNvGrpSpPr/>
          <p:nvPr/>
        </p:nvGrpSpPr>
        <p:grpSpPr>
          <a:xfrm>
            <a:off x="976312" y="1524000"/>
            <a:ext cx="2295525" cy="457200"/>
            <a:chOff x="700087" y="2162175"/>
            <a:chExt cx="2295525" cy="457200"/>
          </a:xfrm>
        </p:grpSpPr>
        <p:sp>
          <p:nvSpPr>
            <p:cNvPr id="6" name="Rectangle 5"/>
            <p:cNvSpPr/>
            <p:nvPr/>
          </p:nvSpPr>
          <p:spPr>
            <a:xfrm>
              <a:off x="700087" y="2162175"/>
              <a:ext cx="457200" cy="457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7762" y="2162175"/>
              <a:ext cx="457200" cy="4572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614487" y="2162175"/>
              <a:ext cx="457200" cy="457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071687" y="2162175"/>
              <a:ext cx="457200" cy="457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D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538412" y="2162175"/>
              <a:ext cx="457200" cy="4572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E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1662112" y="1114425"/>
            <a:ext cx="6858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P1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4" name="内容占位符 2"/>
          <p:cNvSpPr txBox="1">
            <a:spLocks/>
          </p:cNvSpPr>
          <p:nvPr/>
        </p:nvSpPr>
        <p:spPr>
          <a:xfrm>
            <a:off x="230982" y="4972050"/>
            <a:ext cx="8608218" cy="15049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itchFamily="34" charset="0"/>
              <a:buNone/>
            </a:pPr>
            <a:r>
              <a:rPr lang="en-US" sz="3200" b="1" dirty="0" smtClean="0">
                <a:solidFill>
                  <a:srgbClr val="3333FF"/>
                </a:solidFill>
              </a:rPr>
              <a:t>Reduce checkpoint size by saving only one copy of each distinct content (block) across the all processes</a:t>
            </a:r>
            <a:endParaRPr lang="en-US" sz="3200" b="1" dirty="0" smtClean="0">
              <a:solidFill>
                <a:srgbClr val="3333FF"/>
              </a:solidFill>
              <a:latin typeface="+mj-lt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4300538" y="1114425"/>
            <a:ext cx="6858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P2</a:t>
            </a:r>
            <a:endParaRPr lang="en-US" sz="2400" dirty="0">
              <a:solidFill>
                <a:srgbClr val="C00000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3495675" y="1524000"/>
            <a:ext cx="2295525" cy="457200"/>
            <a:chOff x="3495675" y="1524000"/>
            <a:chExt cx="2295525" cy="457200"/>
          </a:xfrm>
        </p:grpSpPr>
        <p:sp>
          <p:nvSpPr>
            <p:cNvPr id="19" name="Rectangle 18"/>
            <p:cNvSpPr/>
            <p:nvPr/>
          </p:nvSpPr>
          <p:spPr>
            <a:xfrm>
              <a:off x="5334000" y="1524000"/>
              <a:ext cx="457200" cy="457200"/>
            </a:xfrm>
            <a:prstGeom prst="rect">
              <a:avLst/>
            </a:prstGeom>
            <a:solidFill>
              <a:srgbClr val="7030A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F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495675" y="1524000"/>
              <a:ext cx="457200" cy="457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952875" y="1524000"/>
              <a:ext cx="457200" cy="457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414838" y="1524000"/>
              <a:ext cx="457200" cy="4572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876800" y="1524000"/>
              <a:ext cx="457200" cy="4572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E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8" name="Rounded Rectangle 27"/>
          <p:cNvSpPr/>
          <p:nvPr/>
        </p:nvSpPr>
        <p:spPr>
          <a:xfrm>
            <a:off x="6800850" y="1095375"/>
            <a:ext cx="6858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P3</a:t>
            </a:r>
            <a:endParaRPr lang="en-US" sz="2400" dirty="0">
              <a:solidFill>
                <a:srgbClr val="C00000"/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6019800" y="1524000"/>
            <a:ext cx="2286000" cy="457200"/>
            <a:chOff x="6019800" y="1524000"/>
            <a:chExt cx="2286000" cy="457200"/>
          </a:xfrm>
        </p:grpSpPr>
        <p:sp>
          <p:nvSpPr>
            <p:cNvPr id="25" name="Rectangle 24"/>
            <p:cNvSpPr/>
            <p:nvPr/>
          </p:nvSpPr>
          <p:spPr>
            <a:xfrm>
              <a:off x="7848600" y="1524000"/>
              <a:ext cx="457200" cy="457200"/>
            </a:xfrm>
            <a:prstGeom prst="rect">
              <a:avLst/>
            </a:prstGeom>
            <a:solidFill>
              <a:srgbClr val="FF8585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G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019800" y="1524000"/>
              <a:ext cx="457200" cy="4572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467475" y="1524000"/>
              <a:ext cx="457200" cy="4572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B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934200" y="1524000"/>
              <a:ext cx="457200" cy="4572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391400" y="1524000"/>
              <a:ext cx="457200" cy="4572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</a:rPr>
                <a:t>D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51" name="Rounded Rectangle 50"/>
          <p:cNvSpPr/>
          <p:nvPr/>
        </p:nvSpPr>
        <p:spPr>
          <a:xfrm>
            <a:off x="76200" y="2895600"/>
            <a:ext cx="1609724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Checkpoint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-152400" y="4267200"/>
            <a:ext cx="3276599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Collective-checkpoint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934200" y="1524000"/>
            <a:ext cx="4572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971549" y="1524000"/>
            <a:ext cx="457200" cy="457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4410075" y="1524000"/>
            <a:ext cx="457200" cy="4572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2343149" y="1524000"/>
            <a:ext cx="4572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4867275" y="1524000"/>
            <a:ext cx="457200" cy="4572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E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5324476" y="1524000"/>
            <a:ext cx="457200" cy="45720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F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7848600" y="1524000"/>
            <a:ext cx="457200" cy="457200"/>
          </a:xfrm>
          <a:prstGeom prst="rect">
            <a:avLst/>
          </a:prstGeom>
          <a:solidFill>
            <a:srgbClr val="FF8585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G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5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-0.25729 0.3888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65" y="1944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444E-6 L 0.29271 0.3888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35" y="1944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4.44444E-6 L -0.03229 0.3888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3" y="1944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444E-6 L 0.29583 0.3888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92" y="1944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44444E-6 L 0.06979 0.3888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0" y="1944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00139 L 0.06979 0.3888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0" y="1951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278 L -0.15625 0.3888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3" y="19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72" grpId="0" animBg="1"/>
      <p:bldP spid="123" grpId="0" animBg="1"/>
      <p:bldP spid="124" grpId="0" animBg="1"/>
      <p:bldP spid="126" grpId="0" animBg="1"/>
      <p:bldP spid="127" grpId="0" animBg="1"/>
      <p:bldP spid="128" grpId="0" animBg="1"/>
      <p:bldP spid="129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6406</TotalTime>
  <Words>3940</Words>
  <Application>Microsoft Office PowerPoint</Application>
  <PresentationFormat>On-screen Show (4:3)</PresentationFormat>
  <Paragraphs>1021</Paragraphs>
  <Slides>56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Office 主题</vt:lpstr>
      <vt:lpstr>ConCORD: Easily Exploiting Memory Content Redundancy Through the Content-aware Service Command</vt:lpstr>
      <vt:lpstr>Overview</vt:lpstr>
      <vt:lpstr>Outline</vt:lpstr>
      <vt:lpstr>Content-based Memory Sharing</vt:lpstr>
      <vt:lpstr>Memory Content Sharing is Common  in Scientific Workloads in Parallel Systems [previous work published at VTDC’12]</vt:lpstr>
      <vt:lpstr>Memory Content Sharing in Parallel Workloads [previous work published at VTDC’12]</vt:lpstr>
      <vt:lpstr>Content-aware Services in HPC</vt:lpstr>
      <vt:lpstr> Content-aware Collective Checkpointing </vt:lpstr>
      <vt:lpstr> Content-aware Collective Checkpointing </vt:lpstr>
      <vt:lpstr>Collective VM Reconstruction</vt:lpstr>
      <vt:lpstr>Collective VM Reconstruction</vt:lpstr>
      <vt:lpstr>Collective VM Reconstruction</vt:lpstr>
      <vt:lpstr>Content-sharing Detection and Tracking</vt:lpstr>
      <vt:lpstr>Content-sharing Tracking As a Service</vt:lpstr>
      <vt:lpstr>ConCORD: Overview</vt:lpstr>
      <vt:lpstr>ConCORD: System Architecture</vt:lpstr>
      <vt:lpstr>Distributed Memory Content Tracer</vt:lpstr>
      <vt:lpstr>DHT in ConCORD</vt:lpstr>
      <vt:lpstr>PowerPoint Presentation</vt:lpstr>
      <vt:lpstr>How can we build a  content-aware service?</vt:lpstr>
      <vt:lpstr>How can we build a  content-aware service?</vt:lpstr>
      <vt:lpstr>PowerPoint Presentation</vt:lpstr>
      <vt:lpstr>PowerPoint Presentation</vt:lpstr>
      <vt:lpstr>PowerPoint Presentation</vt:lpstr>
      <vt:lpstr>Collective Checkpoint: Initial State</vt:lpstr>
      <vt:lpstr>Collective Checkpoint: Initial State</vt:lpstr>
      <vt:lpstr>Collective Checkpoint: Initial State</vt:lpstr>
      <vt:lpstr>Collective Checkpoint: Collective Phase</vt:lpstr>
      <vt:lpstr>Collective Checkpoint: Collective Phase</vt:lpstr>
      <vt:lpstr>Collective Checkpoint: Collective Phase</vt:lpstr>
      <vt:lpstr>Collective Checkpoint: Collective Phase</vt:lpstr>
      <vt:lpstr>Collective Checkpoint: Collective Phase</vt:lpstr>
      <vt:lpstr>Collective Checkpoint: Local Phase</vt:lpstr>
      <vt:lpstr>PowerPoint Presentation</vt:lpstr>
      <vt:lpstr>Performance Evaluation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</vt:lpstr>
      <vt:lpstr>PowerPoint Presentation</vt:lpstr>
      <vt:lpstr>Backup Slides</vt:lpstr>
      <vt:lpstr>PowerPoint Presentation</vt:lpstr>
      <vt:lpstr>Memory Update Monitor</vt:lpstr>
      <vt:lpstr>Code Size of ConCORD</vt:lpstr>
      <vt:lpstr>ConCORD running instances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Zero-hop DHT: Fault Tolerance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lxia</dc:creator>
  <cp:lastModifiedBy>Lei Xia</cp:lastModifiedBy>
  <cp:revision>2054</cp:revision>
  <dcterms:created xsi:type="dcterms:W3CDTF">2012-01-02T04:49:25Z</dcterms:created>
  <dcterms:modified xsi:type="dcterms:W3CDTF">2014-06-26T17:40:49Z</dcterms:modified>
</cp:coreProperties>
</file>